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1"/>
  </p:notesMasterIdLst>
  <p:handoutMasterIdLst>
    <p:handoutMasterId r:id="rId32"/>
  </p:handoutMasterIdLst>
  <p:sldIdLst>
    <p:sldId id="345" r:id="rId5"/>
    <p:sldId id="340" r:id="rId6"/>
    <p:sldId id="346" r:id="rId7"/>
    <p:sldId id="362" r:id="rId8"/>
    <p:sldId id="349" r:id="rId9"/>
    <p:sldId id="350" r:id="rId10"/>
    <p:sldId id="365" r:id="rId11"/>
    <p:sldId id="364" r:id="rId12"/>
    <p:sldId id="370" r:id="rId13"/>
    <p:sldId id="372" r:id="rId14"/>
    <p:sldId id="373" r:id="rId15"/>
    <p:sldId id="367" r:id="rId16"/>
    <p:sldId id="374" r:id="rId17"/>
    <p:sldId id="369" r:id="rId18"/>
    <p:sldId id="377" r:id="rId19"/>
    <p:sldId id="341" r:id="rId20"/>
    <p:sldId id="355" r:id="rId21"/>
    <p:sldId id="356" r:id="rId22"/>
    <p:sldId id="357" r:id="rId23"/>
    <p:sldId id="368" r:id="rId24"/>
    <p:sldId id="358" r:id="rId25"/>
    <p:sldId id="359" r:id="rId26"/>
    <p:sldId id="342" r:id="rId27"/>
    <p:sldId id="352" r:id="rId28"/>
    <p:sldId id="343" r:id="rId29"/>
    <p:sldId id="376" r:id="rId30"/>
  </p:sldIdLst>
  <p:sldSz cx="9144000" cy="5143500" type="screen16x9"/>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TUREAU Fabrice" initials="CF" lastIdx="2" clrIdx="0">
    <p:extLst>
      <p:ext uri="{19B8F6BF-5375-455C-9EA6-DF929625EA0E}">
        <p15:presenceInfo xmlns:p15="http://schemas.microsoft.com/office/powerpoint/2012/main" userId="S-1-5-21-1482476501-1993962763-1801674531-26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40"/>
    <a:srgbClr val="00AC8C"/>
    <a:srgbClr val="33CC33"/>
    <a:srgbClr val="CC6600"/>
    <a:srgbClr val="99FF33"/>
    <a:srgbClr val="D70BA2"/>
    <a:srgbClr val="5770BE"/>
    <a:srgbClr val="E1000F"/>
    <a:srgbClr val="E76809"/>
    <a:srgbClr val="FFE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showGuides="1">
      <p:cViewPr varScale="1">
        <p:scale>
          <a:sx n="87" d="100"/>
          <a:sy n="87" d="100"/>
        </p:scale>
        <p:origin x="548" y="5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6C3628-2A48-4943-8648-4659D1A5CA4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EF460C9-DF9F-4989-A4D9-A059B7CFE0C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7636196-C1AC-42F1-B592-7AC34CBEE52F}" type="datetimeFigureOut">
              <a:rPr lang="fr-FR" smtClean="0"/>
              <a:t>04/10/2022</a:t>
            </a:fld>
            <a:endParaRPr lang="fr-FR"/>
          </a:p>
        </p:txBody>
      </p:sp>
      <p:sp>
        <p:nvSpPr>
          <p:cNvPr id="4" name="Espace réservé du pied de page 3">
            <a:extLst>
              <a:ext uri="{FF2B5EF4-FFF2-40B4-BE49-F238E27FC236}">
                <a16:creationId xmlns:a16="http://schemas.microsoft.com/office/drawing/2014/main" id="{9A5AF1BB-B908-4986-B23C-39197069DB3F}"/>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841F8CC-480B-4DF2-9E55-F7042905EE7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369DB08-8E7B-42B6-93D7-7F21B1C03E4C}" type="slidenum">
              <a:rPr lang="fr-FR" smtClean="0"/>
              <a:t>‹N°›</a:t>
            </a:fld>
            <a:endParaRPr lang="fr-FR"/>
          </a:p>
        </p:txBody>
      </p:sp>
    </p:spTree>
    <p:extLst>
      <p:ext uri="{BB962C8B-B14F-4D97-AF65-F5344CB8AC3E}">
        <p14:creationId xmlns:p14="http://schemas.microsoft.com/office/powerpoint/2010/main" val="402810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04/10/2022</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verture FR">
    <p:spTree>
      <p:nvGrpSpPr>
        <p:cNvPr id="1" name=""/>
        <p:cNvGrpSpPr/>
        <p:nvPr/>
      </p:nvGrpSpPr>
      <p:grpSpPr>
        <a:xfrm>
          <a:off x="0" y="0"/>
          <a:ext cx="0" cy="0"/>
          <a:chOff x="0" y="0"/>
          <a:chExt cx="0" cy="0"/>
        </a:xfrm>
      </p:grpSpPr>
      <p:sp>
        <p:nvSpPr>
          <p:cNvPr id="2" name="ZoneTexte 1"/>
          <p:cNvSpPr txBox="1"/>
          <p:nvPr userDrawn="1"/>
        </p:nvSpPr>
        <p:spPr>
          <a:xfrm>
            <a:off x="273892" y="4544261"/>
            <a:ext cx="3427372" cy="594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60" b="1" kern="1200" cap="all" baseline="0" dirty="0" smtClean="0">
                <a:solidFill>
                  <a:schemeClr val="tx2"/>
                </a:solidFill>
                <a:latin typeface="+mn-lt"/>
                <a:ea typeface="+mn-ea"/>
                <a:cs typeface="+mn-cs"/>
              </a:rPr>
              <a:t>Connaître, évaluer, protéger</a:t>
            </a:r>
          </a:p>
          <a:p>
            <a:endParaRPr lang="fr-FR" dirty="0"/>
          </a:p>
        </p:txBody>
      </p:sp>
      <p:grpSp>
        <p:nvGrpSpPr>
          <p:cNvPr id="15" name="Graphique 2">
            <a:extLst>
              <a:ext uri="{FF2B5EF4-FFF2-40B4-BE49-F238E27FC236}">
                <a16:creationId xmlns:a16="http://schemas.microsoft.com/office/drawing/2014/main" id="{441A5E56-2E95-41CA-AAB0-759EE6144DD3}"/>
              </a:ext>
            </a:extLst>
          </p:cNvPr>
          <p:cNvGrpSpPr/>
          <p:nvPr userDrawn="1"/>
        </p:nvGrpSpPr>
        <p:grpSpPr>
          <a:xfrm>
            <a:off x="364087" y="367725"/>
            <a:ext cx="1825625" cy="1275049"/>
            <a:chOff x="2471737" y="1104900"/>
            <a:chExt cx="4200493" cy="2933699"/>
          </a:xfrm>
        </p:grpSpPr>
        <p:grpSp>
          <p:nvGrpSpPr>
            <p:cNvPr id="16" name="Graphique 2">
              <a:extLst>
                <a:ext uri="{FF2B5EF4-FFF2-40B4-BE49-F238E27FC236}">
                  <a16:creationId xmlns:a16="http://schemas.microsoft.com/office/drawing/2014/main" id="{449FE406-B627-4201-A48F-A2354F4D9824}"/>
                </a:ext>
              </a:extLst>
            </p:cNvPr>
            <p:cNvGrpSpPr/>
            <p:nvPr/>
          </p:nvGrpSpPr>
          <p:grpSpPr>
            <a:xfrm>
              <a:off x="2471737" y="3195351"/>
              <a:ext cx="4200493" cy="843248"/>
              <a:chOff x="2471737" y="3195351"/>
              <a:chExt cx="4200493" cy="843248"/>
            </a:xfrm>
            <a:solidFill>
              <a:srgbClr val="000000"/>
            </a:solidFill>
          </p:grpSpPr>
          <p:sp>
            <p:nvSpPr>
              <p:cNvPr id="22" name="Forme libre : forme 21">
                <a:extLst>
                  <a:ext uri="{FF2B5EF4-FFF2-40B4-BE49-F238E27FC236}">
                    <a16:creationId xmlns:a16="http://schemas.microsoft.com/office/drawing/2014/main" id="{C910B22B-3BD7-402A-AEC9-1C03E747DCA5}"/>
                  </a:ext>
                </a:extLst>
              </p:cNvPr>
              <p:cNvSpPr/>
              <p:nvPr/>
            </p:nvSpPr>
            <p:spPr>
              <a:xfrm>
                <a:off x="3415855" y="3211258"/>
                <a:ext cx="749807" cy="821340"/>
              </a:xfrm>
              <a:custGeom>
                <a:avLst/>
                <a:gdLst>
                  <a:gd name="connsiteX0" fmla="*/ 444913 w 749807"/>
                  <a:gd name="connsiteY0" fmla="*/ 0 h 821340"/>
                  <a:gd name="connsiteX1" fmla="*/ 159258 w 749807"/>
                  <a:gd name="connsiteY1" fmla="*/ 114300 h 821340"/>
                  <a:gd name="connsiteX2" fmla="*/ 159258 w 749807"/>
                  <a:gd name="connsiteY2" fmla="*/ 0 h 821340"/>
                  <a:gd name="connsiteX3" fmla="*/ 0 w 749807"/>
                  <a:gd name="connsiteY3" fmla="*/ 0 h 821340"/>
                  <a:gd name="connsiteX4" fmla="*/ 0 w 749807"/>
                  <a:gd name="connsiteY4" fmla="*/ 821341 h 821340"/>
                  <a:gd name="connsiteX5" fmla="*/ 159258 w 749807"/>
                  <a:gd name="connsiteY5" fmla="*/ 821341 h 821340"/>
                  <a:gd name="connsiteX6" fmla="*/ 159258 w 749807"/>
                  <a:gd name="connsiteY6" fmla="*/ 321945 h 821340"/>
                  <a:gd name="connsiteX7" fmla="*/ 416147 w 749807"/>
                  <a:gd name="connsiteY7" fmla="*/ 131254 h 821340"/>
                  <a:gd name="connsiteX8" fmla="*/ 589978 w 749807"/>
                  <a:gd name="connsiteY8" fmla="*/ 276701 h 821340"/>
                  <a:gd name="connsiteX9" fmla="*/ 590550 w 749807"/>
                  <a:gd name="connsiteY9" fmla="*/ 276701 h 821340"/>
                  <a:gd name="connsiteX10" fmla="*/ 590550 w 749807"/>
                  <a:gd name="connsiteY10" fmla="*/ 821245 h 821340"/>
                  <a:gd name="connsiteX11" fmla="*/ 749808 w 749807"/>
                  <a:gd name="connsiteY11" fmla="*/ 821245 h 821340"/>
                  <a:gd name="connsiteX12" fmla="*/ 749808 w 749807"/>
                  <a:gd name="connsiteY12" fmla="*/ 276796 h 821340"/>
                  <a:gd name="connsiteX13" fmla="*/ 444913 w 749807"/>
                  <a:gd name="connsiteY13" fmla="*/ 0 h 8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807" h="821340">
                    <a:moveTo>
                      <a:pt x="444913" y="0"/>
                    </a:moveTo>
                    <a:cubicBezTo>
                      <a:pt x="248126" y="0"/>
                      <a:pt x="160972" y="112109"/>
                      <a:pt x="159258" y="114300"/>
                    </a:cubicBezTo>
                    <a:lnTo>
                      <a:pt x="159258" y="0"/>
                    </a:lnTo>
                    <a:lnTo>
                      <a:pt x="0" y="0"/>
                    </a:lnTo>
                    <a:lnTo>
                      <a:pt x="0" y="821341"/>
                    </a:lnTo>
                    <a:lnTo>
                      <a:pt x="159258" y="821341"/>
                    </a:lnTo>
                    <a:lnTo>
                      <a:pt x="159258" y="321945"/>
                    </a:lnTo>
                    <a:cubicBezTo>
                      <a:pt x="162687" y="201263"/>
                      <a:pt x="314420" y="131254"/>
                      <a:pt x="416147" y="131254"/>
                    </a:cubicBezTo>
                    <a:cubicBezTo>
                      <a:pt x="492157" y="131254"/>
                      <a:pt x="589978" y="183261"/>
                      <a:pt x="589978" y="276701"/>
                    </a:cubicBezTo>
                    <a:lnTo>
                      <a:pt x="590550" y="276701"/>
                    </a:lnTo>
                    <a:lnTo>
                      <a:pt x="590550" y="821245"/>
                    </a:lnTo>
                    <a:lnTo>
                      <a:pt x="749808" y="821245"/>
                    </a:lnTo>
                    <a:lnTo>
                      <a:pt x="749808" y="276796"/>
                    </a:lnTo>
                    <a:cubicBezTo>
                      <a:pt x="749713" y="92107"/>
                      <a:pt x="612743" y="0"/>
                      <a:pt x="444913" y="0"/>
                    </a:cubicBezTo>
                    <a:close/>
                  </a:path>
                </a:pathLst>
              </a:custGeom>
              <a:solidFill>
                <a:srgbClr val="3C3C3C"/>
              </a:solid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864E6E91-5585-4F6F-ACE6-4A6FF76C47A8}"/>
                  </a:ext>
                </a:extLst>
              </p:cNvPr>
              <p:cNvSpPr/>
              <p:nvPr/>
            </p:nvSpPr>
            <p:spPr>
              <a:xfrm>
                <a:off x="6005059"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6" y="36004"/>
                      <a:pt x="478608"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177"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1FA0679D-AE7B-46B1-934A-E8319FC98439}"/>
                  </a:ext>
                </a:extLst>
              </p:cNvPr>
              <p:cNvSpPr/>
              <p:nvPr/>
            </p:nvSpPr>
            <p:spPr>
              <a:xfrm>
                <a:off x="5090064" y="3195351"/>
                <a:ext cx="793527" cy="843248"/>
              </a:xfrm>
              <a:custGeom>
                <a:avLst/>
                <a:gdLst>
                  <a:gd name="connsiteX0" fmla="*/ 403765 w 793527"/>
                  <a:gd name="connsiteY0" fmla="*/ 0 h 843248"/>
                  <a:gd name="connsiteX1" fmla="*/ 0 w 793527"/>
                  <a:gd name="connsiteY1" fmla="*/ 429578 h 843248"/>
                  <a:gd name="connsiteX2" fmla="*/ 440722 w 793527"/>
                  <a:gd name="connsiteY2" fmla="*/ 843248 h 843248"/>
                  <a:gd name="connsiteX3" fmla="*/ 753808 w 793527"/>
                  <a:gd name="connsiteY3" fmla="*/ 774573 h 843248"/>
                  <a:gd name="connsiteX4" fmla="*/ 695134 w 793527"/>
                  <a:gd name="connsiteY4" fmla="*/ 652081 h 843248"/>
                  <a:gd name="connsiteX5" fmla="*/ 435769 w 793527"/>
                  <a:gd name="connsiteY5" fmla="*/ 703040 h 843248"/>
                  <a:gd name="connsiteX6" fmla="*/ 165163 w 793527"/>
                  <a:gd name="connsiteY6" fmla="*/ 491204 h 843248"/>
                  <a:gd name="connsiteX7" fmla="*/ 632460 w 793527"/>
                  <a:gd name="connsiteY7" fmla="*/ 491204 h 843248"/>
                  <a:gd name="connsiteX8" fmla="*/ 793528 w 793527"/>
                  <a:gd name="connsiteY8" fmla="*/ 491204 h 843248"/>
                  <a:gd name="connsiteX9" fmla="*/ 793528 w 793527"/>
                  <a:gd name="connsiteY9" fmla="*/ 419671 h 843248"/>
                  <a:gd name="connsiteX10" fmla="*/ 403765 w 793527"/>
                  <a:gd name="connsiteY10" fmla="*/ 0 h 843248"/>
                  <a:gd name="connsiteX11" fmla="*/ 167068 w 793527"/>
                  <a:gd name="connsiteY11" fmla="*/ 359950 h 843248"/>
                  <a:gd name="connsiteX12" fmla="*/ 409670 w 793527"/>
                  <a:gd name="connsiteY12" fmla="*/ 135255 h 843248"/>
                  <a:gd name="connsiteX13" fmla="*/ 630460 w 793527"/>
                  <a:gd name="connsiteY13" fmla="*/ 359950 h 843248"/>
                  <a:gd name="connsiteX14" fmla="*/ 167068 w 793527"/>
                  <a:gd name="connsiteY14" fmla="*/ 359950 h 8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527" h="843248">
                    <a:moveTo>
                      <a:pt x="403765" y="0"/>
                    </a:moveTo>
                    <a:cubicBezTo>
                      <a:pt x="173069" y="0"/>
                      <a:pt x="0" y="133255"/>
                      <a:pt x="0" y="429578"/>
                    </a:cubicBezTo>
                    <a:cubicBezTo>
                      <a:pt x="0" y="725900"/>
                      <a:pt x="218218" y="843248"/>
                      <a:pt x="440722" y="843248"/>
                    </a:cubicBezTo>
                    <a:cubicBezTo>
                      <a:pt x="645985" y="843248"/>
                      <a:pt x="753808" y="774573"/>
                      <a:pt x="753808" y="774573"/>
                    </a:cubicBezTo>
                    <a:lnTo>
                      <a:pt x="695134" y="652081"/>
                    </a:lnTo>
                    <a:cubicBezTo>
                      <a:pt x="695134" y="652081"/>
                      <a:pt x="615601" y="703040"/>
                      <a:pt x="435769" y="703040"/>
                    </a:cubicBezTo>
                    <a:cubicBezTo>
                      <a:pt x="314039" y="703040"/>
                      <a:pt x="183070" y="666274"/>
                      <a:pt x="165163" y="491204"/>
                    </a:cubicBezTo>
                    <a:lnTo>
                      <a:pt x="632460" y="491204"/>
                    </a:lnTo>
                    <a:lnTo>
                      <a:pt x="793528" y="491204"/>
                    </a:lnTo>
                    <a:lnTo>
                      <a:pt x="793528" y="419671"/>
                    </a:lnTo>
                    <a:cubicBezTo>
                      <a:pt x="793528" y="149162"/>
                      <a:pt x="668274" y="0"/>
                      <a:pt x="403765" y="0"/>
                    </a:cubicBezTo>
                    <a:close/>
                    <a:moveTo>
                      <a:pt x="167068" y="359950"/>
                    </a:moveTo>
                    <a:cubicBezTo>
                      <a:pt x="184975" y="186880"/>
                      <a:pt x="274415" y="135255"/>
                      <a:pt x="409670" y="135255"/>
                    </a:cubicBezTo>
                    <a:cubicBezTo>
                      <a:pt x="554831" y="135255"/>
                      <a:pt x="620458" y="204883"/>
                      <a:pt x="630460" y="359950"/>
                    </a:cubicBezTo>
                    <a:lnTo>
                      <a:pt x="167068" y="359950"/>
                    </a:lnTo>
                    <a:close/>
                  </a:path>
                </a:pathLst>
              </a:custGeom>
              <a:solidFill>
                <a:srgbClr val="3C3C3C"/>
              </a:solidFill>
              <a:ln w="9525"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024850A8-8D36-482C-89B1-9A0DF65551BD}"/>
                  </a:ext>
                </a:extLst>
              </p:cNvPr>
              <p:cNvSpPr/>
              <p:nvPr/>
            </p:nvSpPr>
            <p:spPr>
              <a:xfrm>
                <a:off x="4311705"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5" y="36004"/>
                      <a:pt x="478607"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273"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C4D8D355-EDAD-414F-BF39-20AEE0C91120}"/>
                  </a:ext>
                </a:extLst>
              </p:cNvPr>
              <p:cNvSpPr/>
              <p:nvPr/>
            </p:nvSpPr>
            <p:spPr>
              <a:xfrm>
                <a:off x="2471737" y="3201066"/>
                <a:ext cx="761618" cy="833246"/>
              </a:xfrm>
              <a:custGeom>
                <a:avLst/>
                <a:gdLst>
                  <a:gd name="connsiteX0" fmla="*/ 378714 w 761618"/>
                  <a:gd name="connsiteY0" fmla="*/ 0 h 833246"/>
                  <a:gd name="connsiteX1" fmla="*/ 66485 w 761618"/>
                  <a:gd name="connsiteY1" fmla="*/ 51244 h 833246"/>
                  <a:gd name="connsiteX2" fmla="*/ 129445 w 761618"/>
                  <a:gd name="connsiteY2" fmla="*/ 179546 h 833246"/>
                  <a:gd name="connsiteX3" fmla="*/ 396716 w 761618"/>
                  <a:gd name="connsiteY3" fmla="*/ 139255 h 833246"/>
                  <a:gd name="connsiteX4" fmla="*/ 602552 w 761618"/>
                  <a:gd name="connsiteY4" fmla="*/ 288798 h 833246"/>
                  <a:gd name="connsiteX5" fmla="*/ 602552 w 761618"/>
                  <a:gd name="connsiteY5" fmla="*/ 338233 h 833246"/>
                  <a:gd name="connsiteX6" fmla="*/ 288322 w 761618"/>
                  <a:gd name="connsiteY6" fmla="*/ 338233 h 833246"/>
                  <a:gd name="connsiteX7" fmla="*/ 0 w 761618"/>
                  <a:gd name="connsiteY7" fmla="*/ 584645 h 833246"/>
                  <a:gd name="connsiteX8" fmla="*/ 310991 w 761618"/>
                  <a:gd name="connsiteY8" fmla="*/ 833247 h 833246"/>
                  <a:gd name="connsiteX9" fmla="*/ 602552 w 761618"/>
                  <a:gd name="connsiteY9" fmla="*/ 718756 h 833246"/>
                  <a:gd name="connsiteX10" fmla="*/ 602552 w 761618"/>
                  <a:gd name="connsiteY10" fmla="*/ 833247 h 833246"/>
                  <a:gd name="connsiteX11" fmla="*/ 761619 w 761618"/>
                  <a:gd name="connsiteY11" fmla="*/ 833247 h 833246"/>
                  <a:gd name="connsiteX12" fmla="*/ 761619 w 761618"/>
                  <a:gd name="connsiteY12" fmla="*/ 243554 h 833246"/>
                  <a:gd name="connsiteX13" fmla="*/ 378714 w 761618"/>
                  <a:gd name="connsiteY13" fmla="*/ 0 h 833246"/>
                  <a:gd name="connsiteX14" fmla="*/ 602552 w 761618"/>
                  <a:gd name="connsiteY14" fmla="*/ 507206 h 833246"/>
                  <a:gd name="connsiteX15" fmla="*/ 340328 w 761618"/>
                  <a:gd name="connsiteY15" fmla="*/ 701992 h 833246"/>
                  <a:gd name="connsiteX16" fmla="*/ 163068 w 761618"/>
                  <a:gd name="connsiteY16" fmla="*/ 582644 h 833246"/>
                  <a:gd name="connsiteX17" fmla="*/ 298323 w 761618"/>
                  <a:gd name="connsiteY17" fmla="*/ 463296 h 833246"/>
                  <a:gd name="connsiteX18" fmla="*/ 602647 w 761618"/>
                  <a:gd name="connsiteY18" fmla="*/ 463296 h 833246"/>
                  <a:gd name="connsiteX19" fmla="*/ 602647 w 761618"/>
                  <a:gd name="connsiteY19" fmla="*/ 507206 h 8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1618" h="833246">
                    <a:moveTo>
                      <a:pt x="378714" y="0"/>
                    </a:moveTo>
                    <a:cubicBezTo>
                      <a:pt x="232886" y="0"/>
                      <a:pt x="123063" y="30861"/>
                      <a:pt x="66485" y="51244"/>
                    </a:cubicBezTo>
                    <a:lnTo>
                      <a:pt x="129445" y="179546"/>
                    </a:lnTo>
                    <a:cubicBezTo>
                      <a:pt x="180880" y="162687"/>
                      <a:pt x="274320" y="139255"/>
                      <a:pt x="396716" y="139255"/>
                    </a:cubicBezTo>
                    <a:cubicBezTo>
                      <a:pt x="491204" y="139255"/>
                      <a:pt x="602552" y="164973"/>
                      <a:pt x="602552" y="288798"/>
                    </a:cubicBezTo>
                    <a:cubicBezTo>
                      <a:pt x="602552" y="288798"/>
                      <a:pt x="602361" y="334042"/>
                      <a:pt x="602552" y="338233"/>
                    </a:cubicBezTo>
                    <a:lnTo>
                      <a:pt x="288322" y="338233"/>
                    </a:lnTo>
                    <a:cubicBezTo>
                      <a:pt x="129254" y="338042"/>
                      <a:pt x="0" y="393763"/>
                      <a:pt x="0" y="584645"/>
                    </a:cubicBezTo>
                    <a:cubicBezTo>
                      <a:pt x="0" y="755332"/>
                      <a:pt x="139732" y="833247"/>
                      <a:pt x="310991" y="833247"/>
                    </a:cubicBezTo>
                    <a:cubicBezTo>
                      <a:pt x="513779" y="833247"/>
                      <a:pt x="602552" y="718756"/>
                      <a:pt x="602552" y="718756"/>
                    </a:cubicBezTo>
                    <a:lnTo>
                      <a:pt x="602552" y="833247"/>
                    </a:lnTo>
                    <a:lnTo>
                      <a:pt x="761619" y="833247"/>
                    </a:lnTo>
                    <a:lnTo>
                      <a:pt x="761619" y="243554"/>
                    </a:lnTo>
                    <a:cubicBezTo>
                      <a:pt x="752475" y="55150"/>
                      <a:pt x="536067" y="0"/>
                      <a:pt x="378714" y="0"/>
                    </a:cubicBezTo>
                    <a:close/>
                    <a:moveTo>
                      <a:pt x="602552" y="507206"/>
                    </a:moveTo>
                    <a:cubicBezTo>
                      <a:pt x="602552" y="630364"/>
                      <a:pt x="445294" y="701992"/>
                      <a:pt x="340328" y="701992"/>
                    </a:cubicBezTo>
                    <a:cubicBezTo>
                      <a:pt x="262795" y="701992"/>
                      <a:pt x="163068" y="676084"/>
                      <a:pt x="163068" y="582644"/>
                    </a:cubicBezTo>
                    <a:cubicBezTo>
                      <a:pt x="163068" y="489204"/>
                      <a:pt x="216789" y="463296"/>
                      <a:pt x="298323" y="463296"/>
                    </a:cubicBezTo>
                    <a:lnTo>
                      <a:pt x="602647" y="463296"/>
                    </a:lnTo>
                    <a:lnTo>
                      <a:pt x="602647" y="507206"/>
                    </a:lnTo>
                    <a:close/>
                  </a:path>
                </a:pathLst>
              </a:custGeom>
              <a:solidFill>
                <a:srgbClr val="3C3C3C"/>
              </a:solid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7148A700-F7D8-4402-9F95-58B18F8C236D}"/>
                </a:ext>
              </a:extLst>
            </p:cNvPr>
            <p:cNvSpPr/>
            <p:nvPr/>
          </p:nvSpPr>
          <p:spPr>
            <a:xfrm>
              <a:off x="4142993" y="1104900"/>
              <a:ext cx="859916" cy="433102"/>
            </a:xfrm>
            <a:custGeom>
              <a:avLst/>
              <a:gdLst>
                <a:gd name="connsiteX0" fmla="*/ 859917 w 859916"/>
                <a:gd name="connsiteY0" fmla="*/ 124968 h 433102"/>
                <a:gd name="connsiteX1" fmla="*/ 431387 w 859916"/>
                <a:gd name="connsiteY1" fmla="*/ 0 h 433102"/>
                <a:gd name="connsiteX2" fmla="*/ 0 w 859916"/>
                <a:gd name="connsiteY2" fmla="*/ 118967 h 433102"/>
                <a:gd name="connsiteX3" fmla="*/ 430435 w 859916"/>
                <a:gd name="connsiteY3" fmla="*/ 433102 h 433102"/>
                <a:gd name="connsiteX4" fmla="*/ 859917 w 859916"/>
                <a:gd name="connsiteY4" fmla="*/ 124968 h 43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16" h="433102">
                  <a:moveTo>
                    <a:pt x="859917" y="124968"/>
                  </a:moveTo>
                  <a:cubicBezTo>
                    <a:pt x="742759" y="49720"/>
                    <a:pt x="588645" y="0"/>
                    <a:pt x="431387" y="0"/>
                  </a:cubicBezTo>
                  <a:cubicBezTo>
                    <a:pt x="285274" y="0"/>
                    <a:pt x="134779" y="35719"/>
                    <a:pt x="0" y="118967"/>
                  </a:cubicBezTo>
                  <a:cubicBezTo>
                    <a:pt x="0" y="118967"/>
                    <a:pt x="183642" y="432530"/>
                    <a:pt x="430435" y="433102"/>
                  </a:cubicBezTo>
                  <a:cubicBezTo>
                    <a:pt x="677132" y="433673"/>
                    <a:pt x="859917" y="124968"/>
                    <a:pt x="859917" y="124968"/>
                  </a:cubicBezTo>
                  <a:close/>
                </a:path>
              </a:pathLst>
            </a:custGeom>
            <a:solidFill>
              <a:srgbClr val="FFE800"/>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043231D7-5025-44C3-900B-149CF010FC9F}"/>
                </a:ext>
              </a:extLst>
            </p:cNvPr>
            <p:cNvSpPr/>
            <p:nvPr/>
          </p:nvSpPr>
          <p:spPr>
            <a:xfrm>
              <a:off x="3749374" y="1300924"/>
              <a:ext cx="466844" cy="817244"/>
            </a:xfrm>
            <a:custGeom>
              <a:avLst/>
              <a:gdLst>
                <a:gd name="connsiteX0" fmla="*/ 287416 w 466844"/>
                <a:gd name="connsiteY0" fmla="*/ 0 h 817244"/>
                <a:gd name="connsiteX1" fmla="*/ 40051 w 466844"/>
                <a:gd name="connsiteY1" fmla="*/ 371570 h 817244"/>
                <a:gd name="connsiteX2" fmla="*/ 24145 w 466844"/>
                <a:gd name="connsiteY2" fmla="*/ 817245 h 817244"/>
                <a:gd name="connsiteX3" fmla="*/ 451722 w 466844"/>
                <a:gd name="connsiteY3" fmla="*/ 506444 h 817244"/>
                <a:gd name="connsiteX4" fmla="*/ 287416 w 466844"/>
                <a:gd name="connsiteY4" fmla="*/ 0 h 81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844" h="817244">
                  <a:moveTo>
                    <a:pt x="287416" y="0"/>
                  </a:moveTo>
                  <a:cubicBezTo>
                    <a:pt x="175021" y="94488"/>
                    <a:pt x="88915" y="222123"/>
                    <a:pt x="40051" y="371570"/>
                  </a:cubicBezTo>
                  <a:cubicBezTo>
                    <a:pt x="-8907" y="521018"/>
                    <a:pt x="-11479" y="669322"/>
                    <a:pt x="24145" y="817245"/>
                  </a:cubicBezTo>
                  <a:cubicBezTo>
                    <a:pt x="24145" y="817245"/>
                    <a:pt x="374855" y="740855"/>
                    <a:pt x="451722" y="506444"/>
                  </a:cubicBezTo>
                  <a:cubicBezTo>
                    <a:pt x="528589" y="272034"/>
                    <a:pt x="287416" y="0"/>
                    <a:pt x="287416" y="0"/>
                  </a:cubicBezTo>
                  <a:close/>
                </a:path>
              </a:pathLst>
            </a:custGeom>
            <a:solidFill>
              <a:srgbClr val="FF9940"/>
            </a:solid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A057539C-0DF8-4385-B5A0-076759EE1E9E}"/>
                </a:ext>
              </a:extLst>
            </p:cNvPr>
            <p:cNvSpPr/>
            <p:nvPr/>
          </p:nvSpPr>
          <p:spPr>
            <a:xfrm>
              <a:off x="3810094" y="2167431"/>
              <a:ext cx="695999" cy="571005"/>
            </a:xfrm>
            <a:custGeom>
              <a:avLst/>
              <a:gdLst>
                <a:gd name="connsiteX0" fmla="*/ 0 w 695999"/>
                <a:gd name="connsiteY0" fmla="*/ 63418 h 571005"/>
                <a:gd name="connsiteX1" fmla="*/ 274034 w 695999"/>
                <a:gd name="connsiteY1" fmla="*/ 414986 h 571005"/>
                <a:gd name="connsiteX2" fmla="*/ 693611 w 695999"/>
                <a:gd name="connsiteY2" fmla="*/ 571006 h 571005"/>
                <a:gd name="connsiteX3" fmla="*/ 529400 w 695999"/>
                <a:gd name="connsiteY3" fmla="*/ 65133 h 571005"/>
                <a:gd name="connsiteX4" fmla="*/ 0 w 695999"/>
                <a:gd name="connsiteY4" fmla="*/ 63418 h 57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99" h="571005">
                  <a:moveTo>
                    <a:pt x="0" y="63418"/>
                  </a:moveTo>
                  <a:cubicBezTo>
                    <a:pt x="57436" y="202198"/>
                    <a:pt x="148876" y="322022"/>
                    <a:pt x="274034" y="414986"/>
                  </a:cubicBezTo>
                  <a:cubicBezTo>
                    <a:pt x="400241" y="508712"/>
                    <a:pt x="552926" y="561671"/>
                    <a:pt x="693611" y="571006"/>
                  </a:cubicBezTo>
                  <a:cubicBezTo>
                    <a:pt x="693611" y="571006"/>
                    <a:pt x="728758" y="210675"/>
                    <a:pt x="529400" y="65133"/>
                  </a:cubicBezTo>
                  <a:cubicBezTo>
                    <a:pt x="330041" y="-80409"/>
                    <a:pt x="0" y="63418"/>
                    <a:pt x="0" y="63418"/>
                  </a:cubicBezTo>
                  <a:close/>
                </a:path>
              </a:pathLst>
            </a:custGeom>
            <a:solidFill>
              <a:srgbClr val="E1000F"/>
            </a:solidFill>
            <a:ln w="952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C9A25EC6-816D-4BF1-B5DF-B2396460CD9C}"/>
                </a:ext>
              </a:extLst>
            </p:cNvPr>
            <p:cNvSpPr/>
            <p:nvPr/>
          </p:nvSpPr>
          <p:spPr>
            <a:xfrm>
              <a:off x="4633686" y="2165635"/>
              <a:ext cx="694216" cy="572421"/>
            </a:xfrm>
            <a:custGeom>
              <a:avLst/>
              <a:gdLst>
                <a:gd name="connsiteX0" fmla="*/ 3178 w 694216"/>
                <a:gd name="connsiteY0" fmla="*/ 572422 h 572421"/>
                <a:gd name="connsiteX1" fmla="*/ 420087 w 694216"/>
                <a:gd name="connsiteY1" fmla="*/ 414783 h 572421"/>
                <a:gd name="connsiteX2" fmla="*/ 694217 w 694216"/>
                <a:gd name="connsiteY2" fmla="*/ 61024 h 572421"/>
                <a:gd name="connsiteX3" fmla="*/ 161960 w 694216"/>
                <a:gd name="connsiteY3" fmla="*/ 66930 h 572421"/>
                <a:gd name="connsiteX4" fmla="*/ 3178 w 694216"/>
                <a:gd name="connsiteY4" fmla="*/ 572422 h 57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16" h="572421">
                  <a:moveTo>
                    <a:pt x="3178" y="572422"/>
                  </a:moveTo>
                  <a:cubicBezTo>
                    <a:pt x="160817" y="556705"/>
                    <a:pt x="292738" y="506985"/>
                    <a:pt x="420087" y="414783"/>
                  </a:cubicBezTo>
                  <a:cubicBezTo>
                    <a:pt x="543341" y="325533"/>
                    <a:pt x="637162" y="199327"/>
                    <a:pt x="694217" y="61024"/>
                  </a:cubicBezTo>
                  <a:cubicBezTo>
                    <a:pt x="694217" y="61024"/>
                    <a:pt x="360080" y="-80136"/>
                    <a:pt x="161960" y="66930"/>
                  </a:cubicBezTo>
                  <a:cubicBezTo>
                    <a:pt x="-36160" y="213996"/>
                    <a:pt x="3178" y="572422"/>
                    <a:pt x="3178" y="572422"/>
                  </a:cubicBezTo>
                  <a:close/>
                </a:path>
              </a:pathLst>
            </a:custGeom>
            <a:solidFill>
              <a:srgbClr val="5770BE"/>
            </a:solidFill>
            <a:ln w="952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B6F03869-A025-426A-8DB2-BBE57A2FA149}"/>
                </a:ext>
              </a:extLst>
            </p:cNvPr>
            <p:cNvSpPr/>
            <p:nvPr/>
          </p:nvSpPr>
          <p:spPr>
            <a:xfrm>
              <a:off x="4920405" y="1302353"/>
              <a:ext cx="465742" cy="817435"/>
            </a:xfrm>
            <a:custGeom>
              <a:avLst/>
              <a:gdLst>
                <a:gd name="connsiteX0" fmla="*/ 441883 w 465742"/>
                <a:gd name="connsiteY0" fmla="*/ 817436 h 817435"/>
                <a:gd name="connsiteX1" fmla="*/ 427024 w 465742"/>
                <a:gd name="connsiteY1" fmla="*/ 371189 h 817435"/>
                <a:gd name="connsiteX2" fmla="*/ 180707 w 465742"/>
                <a:gd name="connsiteY2" fmla="*/ 0 h 817435"/>
                <a:gd name="connsiteX3" fmla="*/ 14687 w 465742"/>
                <a:gd name="connsiteY3" fmla="*/ 504158 h 817435"/>
                <a:gd name="connsiteX4" fmla="*/ 441883 w 465742"/>
                <a:gd name="connsiteY4" fmla="*/ 817436 h 81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42" h="817435">
                  <a:moveTo>
                    <a:pt x="441883" y="817436"/>
                  </a:moveTo>
                  <a:cubicBezTo>
                    <a:pt x="476268" y="675799"/>
                    <a:pt x="475316" y="520827"/>
                    <a:pt x="427024" y="371189"/>
                  </a:cubicBezTo>
                  <a:cubicBezTo>
                    <a:pt x="378732" y="221552"/>
                    <a:pt x="292340" y="97917"/>
                    <a:pt x="180707" y="0"/>
                  </a:cubicBezTo>
                  <a:cubicBezTo>
                    <a:pt x="180707" y="0"/>
                    <a:pt x="-61037" y="269272"/>
                    <a:pt x="14687" y="504158"/>
                  </a:cubicBezTo>
                  <a:cubicBezTo>
                    <a:pt x="90410" y="739045"/>
                    <a:pt x="441883" y="817436"/>
                    <a:pt x="441883" y="817436"/>
                  </a:cubicBezTo>
                  <a:close/>
                </a:path>
              </a:pathLst>
            </a:custGeom>
            <a:solidFill>
              <a:srgbClr val="00AC8C"/>
            </a:solidFill>
            <a:ln w="9525" cap="flat">
              <a:noFill/>
              <a:prstDash val="solid"/>
              <a:miter/>
            </a:ln>
          </p:spPr>
          <p:txBody>
            <a:bodyPr rtlCol="0" anchor="ctr"/>
            <a:lstStyle/>
            <a:p>
              <a:endParaRPr lang="fr-FR"/>
            </a:p>
          </p:txBody>
        </p:sp>
      </p:grpSp>
      <p:sp>
        <p:nvSpPr>
          <p:cNvPr id="36" name="Espace réservé du texte 10">
            <a:extLst>
              <a:ext uri="{FF2B5EF4-FFF2-40B4-BE49-F238E27FC236}">
                <a16:creationId xmlns:a16="http://schemas.microsoft.com/office/drawing/2014/main" id="{F1AA8A00-22A6-4AC2-960F-2483AE678205}"/>
              </a:ext>
            </a:extLst>
          </p:cNvPr>
          <p:cNvSpPr>
            <a:spLocks noGrp="1"/>
          </p:cNvSpPr>
          <p:nvPr>
            <p:ph type="body" sz="quarter" idx="14" hasCustomPrompt="1"/>
          </p:nvPr>
        </p:nvSpPr>
        <p:spPr bwMode="gray">
          <a:xfrm>
            <a:off x="360000" y="2346046"/>
            <a:ext cx="8424000" cy="2077200"/>
          </a:xfrm>
        </p:spPr>
        <p:txBody>
          <a:bodyPr/>
          <a:lstStyle>
            <a:lvl1pPr>
              <a:lnSpc>
                <a:spcPct val="90000"/>
              </a:lnSpc>
              <a:spcAft>
                <a:spcPts val="0"/>
              </a:spcAft>
              <a:defRPr sz="3250" b="1" cap="all" baseline="0">
                <a:solidFill>
                  <a:srgbClr val="262626"/>
                </a:solidFill>
              </a:defRPr>
            </a:lvl1pPr>
            <a:lvl2pPr marL="0" indent="0">
              <a:spcBef>
                <a:spcPts val="500"/>
              </a:spcBef>
              <a:spcAft>
                <a:spcPts val="0"/>
              </a:spcAft>
              <a:buNone/>
              <a:defRPr sz="1850" baseline="0"/>
            </a:lvl2pPr>
          </a:lstStyle>
          <a:p>
            <a:pPr lvl="0"/>
            <a:r>
              <a:rPr lang="fr-FR" dirty="0" smtClean="0"/>
              <a:t>Titre de la présentation </a:t>
            </a:r>
            <a:br>
              <a:rPr lang="fr-FR" dirty="0" smtClean="0"/>
            </a:br>
            <a:r>
              <a:rPr lang="fr-FR" dirty="0" smtClean="0"/>
              <a:t>sur deux lignes maximum</a:t>
            </a:r>
            <a:endParaRPr lang="fr-FR" dirty="0"/>
          </a:p>
          <a:p>
            <a:pPr lvl="1"/>
            <a:r>
              <a:rPr lang="fr-FR" dirty="0" smtClean="0"/>
              <a:t>Sous-titre de la présentation </a:t>
            </a:r>
            <a:br>
              <a:rPr lang="fr-FR" dirty="0" smtClean="0"/>
            </a:br>
            <a:r>
              <a:rPr lang="fr-FR" dirty="0" smtClean="0"/>
              <a:t>sur deux lignes maximum</a:t>
            </a:r>
            <a:endParaRPr lang="fr-FR" dirty="0"/>
          </a:p>
        </p:txBody>
      </p:sp>
      <p:sp>
        <p:nvSpPr>
          <p:cNvPr id="7" name="Espace réservé de la date 6">
            <a:extLst>
              <a:ext uri="{FF2B5EF4-FFF2-40B4-BE49-F238E27FC236}">
                <a16:creationId xmlns:a16="http://schemas.microsoft.com/office/drawing/2014/main" id="{972FC0E8-6F73-4131-92BB-23652B1A5AB6}"/>
              </a:ext>
            </a:extLst>
          </p:cNvPr>
          <p:cNvSpPr>
            <a:spLocks noGrp="1"/>
          </p:cNvSpPr>
          <p:nvPr>
            <p:ph type="dt" sz="half" idx="15"/>
          </p:nvPr>
        </p:nvSpPr>
        <p:spPr>
          <a:xfrm>
            <a:off x="7699725" y="4659675"/>
            <a:ext cx="1170000" cy="211929"/>
          </a:xfrm>
        </p:spPr>
        <p:txBody>
          <a:bodyPr>
            <a:noAutofit/>
          </a:bodyPr>
          <a:lstStyle/>
          <a:p>
            <a:pPr algn="r"/>
            <a:r>
              <a:rPr lang="fr-FR" cap="all" dirty="0" smtClean="0"/>
              <a:t>XX/XX/2021</a:t>
            </a:r>
            <a:endParaRPr lang="fr-FR" cap="all" dirty="0"/>
          </a:p>
        </p:txBody>
      </p:sp>
      <p:sp>
        <p:nvSpPr>
          <p:cNvPr id="9" name="Espace réservé du numéro de diapositive 8">
            <a:extLst>
              <a:ext uri="{FF2B5EF4-FFF2-40B4-BE49-F238E27FC236}">
                <a16:creationId xmlns:a16="http://schemas.microsoft.com/office/drawing/2014/main" id="{471DF7BD-76CD-45EB-8FE8-07FE684BDF9D}"/>
              </a:ext>
            </a:extLst>
          </p:cNvPr>
          <p:cNvSpPr>
            <a:spLocks noGrp="1"/>
          </p:cNvSpPr>
          <p:nvPr>
            <p:ph type="sldNum" sz="quarter" idx="17"/>
          </p:nvPr>
        </p:nvSpPr>
        <p:spPr/>
        <p:txBody>
          <a:bodyPr>
            <a:noAutofit/>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6149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de titre 7">
    <p:bg>
      <p:bgPr>
        <a:solidFill>
          <a:schemeClr val="bg2"/>
        </a:solidFill>
        <a:effectLst/>
      </p:bgPr>
    </p:bg>
    <p:spTree>
      <p:nvGrpSpPr>
        <p:cNvPr id="1" name=""/>
        <p:cNvGrpSpPr/>
        <p:nvPr/>
      </p:nvGrpSpPr>
      <p:grpSpPr>
        <a:xfrm>
          <a:off x="0" y="0"/>
          <a:ext cx="0" cy="0"/>
          <a:chOff x="0" y="0"/>
          <a:chExt cx="0" cy="0"/>
        </a:xfrm>
      </p:grpSpPr>
      <p:grpSp>
        <p:nvGrpSpPr>
          <p:cNvPr id="40" name="Groupe 39"/>
          <p:cNvGrpSpPr/>
          <p:nvPr userDrawn="1"/>
        </p:nvGrpSpPr>
        <p:grpSpPr>
          <a:xfrm>
            <a:off x="2555776" y="1995686"/>
            <a:ext cx="5636124" cy="1221867"/>
            <a:chOff x="4528607" y="2228471"/>
            <a:chExt cx="2978905" cy="645803"/>
          </a:xfrm>
          <a:solidFill>
            <a:srgbClr val="FF9940"/>
          </a:solidFill>
        </p:grpSpPr>
        <p:sp>
          <p:nvSpPr>
            <p:cNvPr id="41"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sp>
          <p:nvSpPr>
            <p:cNvPr id="42"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grpSp>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50272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de titre 8">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rgbClr val="FFE800"/>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147900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de titre 10">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5770BE"/>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25440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 avec titre + text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
        <p:nvSpPr>
          <p:cNvPr id="28" name="Espace réservé du texte 7"/>
          <p:cNvSpPr>
            <a:spLocks noGrp="1"/>
          </p:cNvSpPr>
          <p:nvPr>
            <p:ph type="body" sz="quarter" idx="13" hasCustomPrompt="1"/>
          </p:nvPr>
        </p:nvSpPr>
        <p:spPr bwMode="gray">
          <a:xfrm>
            <a:off x="275431" y="987574"/>
            <a:ext cx="8594295" cy="3435194"/>
          </a:xfrm>
        </p:spPr>
        <p:txBody>
          <a:bodyPr/>
          <a:lstStyle>
            <a:lvl1pPr marL="0" indent="0">
              <a:spcBef>
                <a:spcPts val="300"/>
              </a:spcBef>
              <a:spcAft>
                <a:spcPts val="600"/>
              </a:spcAft>
              <a:buFontTx/>
              <a:buNone/>
              <a:defRPr b="1">
                <a:solidFill>
                  <a:srgbClr val="262626"/>
                </a:solidFill>
                <a:latin typeface="+mn-lt"/>
              </a:defRPr>
            </a:lvl1pPr>
            <a:lvl2pPr marL="134997" indent="0">
              <a:spcBef>
                <a:spcPts val="450"/>
              </a:spcBef>
              <a:spcAft>
                <a:spcPts val="600"/>
              </a:spcAft>
              <a:buFontTx/>
              <a:buNone/>
              <a:defRPr>
                <a:solidFill>
                  <a:srgbClr val="262626"/>
                </a:solidFill>
              </a:defRPr>
            </a:lvl2pPr>
          </a:lstStyle>
          <a:p>
            <a:pPr lvl="0"/>
            <a:r>
              <a:rPr lang="fr-FR" dirty="0" smtClean="0"/>
              <a:t>Texte de niveau 1</a:t>
            </a:r>
          </a:p>
          <a:p>
            <a:pPr lvl="1"/>
            <a:r>
              <a:rPr lang="fr-FR" dirty="0" smtClean="0"/>
              <a:t>Texte de niveau 2</a:t>
            </a:r>
          </a:p>
          <a:p>
            <a:pPr lvl="2"/>
            <a:r>
              <a:rPr lang="fr-FR" dirty="0" smtClean="0"/>
              <a:t>Texte de niveau 3</a:t>
            </a:r>
          </a:p>
        </p:txBody>
      </p:sp>
      <p:grpSp>
        <p:nvGrpSpPr>
          <p:cNvPr id="29" name="Groupe 28">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0" name="Groupe 29">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7"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38"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39"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31" name="Groupe 30">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2"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33"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34"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35"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36"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
        <p:nvSpPr>
          <p:cNvPr id="24"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66309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 texte + photo">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D8E2D2A-F96C-4939-9C63-67C838C0FDF3}"/>
              </a:ext>
            </a:extLst>
          </p:cNvPr>
          <p:cNvSpPr>
            <a:spLocks noGrp="1"/>
          </p:cNvSpPr>
          <p:nvPr>
            <p:ph type="pic" sz="quarter" idx="15" hasCustomPrompt="1"/>
          </p:nvPr>
        </p:nvSpPr>
        <p:spPr>
          <a:xfrm>
            <a:off x="4727576" y="987575"/>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5" name="Espace réservé du texte 14">
            <a:extLst>
              <a:ext uri="{FF2B5EF4-FFF2-40B4-BE49-F238E27FC236}">
                <a16:creationId xmlns:a16="http://schemas.microsoft.com/office/drawing/2014/main" id="{21CA591B-C37B-41A1-8191-C1F660677F8D}"/>
              </a:ext>
            </a:extLst>
          </p:cNvPr>
          <p:cNvSpPr>
            <a:spLocks noGrp="1"/>
          </p:cNvSpPr>
          <p:nvPr>
            <p:ph type="body" sz="quarter" idx="16" hasCustomPrompt="1"/>
          </p:nvPr>
        </p:nvSpPr>
        <p:spPr>
          <a:xfrm>
            <a:off x="4735874" y="3979864"/>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17" name="Espace réservé du texte 7"/>
          <p:cNvSpPr>
            <a:spLocks noGrp="1"/>
          </p:cNvSpPr>
          <p:nvPr>
            <p:ph type="body" sz="quarter" idx="13" hasCustomPrompt="1"/>
          </p:nvPr>
        </p:nvSpPr>
        <p:spPr bwMode="gray">
          <a:xfrm>
            <a:off x="275431" y="987574"/>
            <a:ext cx="4104548" cy="3435194"/>
          </a:xfrm>
        </p:spPr>
        <p:txBody>
          <a:bodyPr/>
          <a:lstStyle>
            <a:lvl1pPr marL="0" indent="0">
              <a:spcBef>
                <a:spcPts val="300"/>
              </a:spcBef>
              <a:spcAft>
                <a:spcPts val="600"/>
              </a:spcAft>
              <a:buFontTx/>
              <a:buNone/>
              <a:defRPr b="1">
                <a:solidFill>
                  <a:srgbClr val="262626"/>
                </a:solidFill>
                <a:latin typeface="+mn-lt"/>
              </a:defRPr>
            </a:lvl1pPr>
            <a:lvl2pPr marL="134997" indent="0">
              <a:spcBef>
                <a:spcPts val="450"/>
              </a:spcBef>
              <a:spcAft>
                <a:spcPts val="600"/>
              </a:spcAft>
              <a:buFontTx/>
              <a:buNone/>
              <a:defRPr>
                <a:solidFill>
                  <a:srgbClr val="262626"/>
                </a:solidFill>
              </a:defRPr>
            </a:lvl2pPr>
          </a:lstStyle>
          <a:p>
            <a:pPr lvl="0"/>
            <a:r>
              <a:rPr lang="fr-FR" dirty="0" smtClean="0"/>
              <a:t>Texte de niveau 1</a:t>
            </a:r>
          </a:p>
          <a:p>
            <a:pPr lvl="1"/>
            <a:r>
              <a:rPr lang="fr-FR" dirty="0" smtClean="0"/>
              <a:t>Texte de niveau 2</a:t>
            </a:r>
          </a:p>
          <a:p>
            <a:pPr lvl="2"/>
            <a:r>
              <a:rPr lang="fr-FR" dirty="0" smtClean="0"/>
              <a:t>Texte de niveau 3</a:t>
            </a:r>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9"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40"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1"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42"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3"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33" name="Groupe 32">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4"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35"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36"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37"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38"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
        <p:nvSpPr>
          <p:cNvPr id="22"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28494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 2 photos">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D8E2D2A-F96C-4939-9C63-67C838C0FDF3}"/>
              </a:ext>
            </a:extLst>
          </p:cNvPr>
          <p:cNvSpPr>
            <a:spLocks noGrp="1"/>
          </p:cNvSpPr>
          <p:nvPr>
            <p:ph type="pic" sz="quarter" idx="15" hasCustomPrompt="1"/>
          </p:nvPr>
        </p:nvSpPr>
        <p:spPr>
          <a:xfrm>
            <a:off x="4727576" y="987575"/>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5" name="Espace réservé du texte 14">
            <a:extLst>
              <a:ext uri="{FF2B5EF4-FFF2-40B4-BE49-F238E27FC236}">
                <a16:creationId xmlns:a16="http://schemas.microsoft.com/office/drawing/2014/main" id="{21CA591B-C37B-41A1-8191-C1F660677F8D}"/>
              </a:ext>
            </a:extLst>
          </p:cNvPr>
          <p:cNvSpPr>
            <a:spLocks noGrp="1"/>
          </p:cNvSpPr>
          <p:nvPr>
            <p:ph type="body" sz="quarter" idx="16" hasCustomPrompt="1"/>
          </p:nvPr>
        </p:nvSpPr>
        <p:spPr>
          <a:xfrm>
            <a:off x="4735874" y="3979864"/>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33" name="Espace réservé pour une image  8">
            <a:extLst>
              <a:ext uri="{FF2B5EF4-FFF2-40B4-BE49-F238E27FC236}">
                <a16:creationId xmlns:a16="http://schemas.microsoft.com/office/drawing/2014/main" id="{BD8E2D2A-F96C-4939-9C63-67C838C0FDF3}"/>
              </a:ext>
            </a:extLst>
          </p:cNvPr>
          <p:cNvSpPr>
            <a:spLocks noGrp="1"/>
          </p:cNvSpPr>
          <p:nvPr>
            <p:ph type="pic" sz="quarter" idx="20" hasCustomPrompt="1"/>
          </p:nvPr>
        </p:nvSpPr>
        <p:spPr>
          <a:xfrm>
            <a:off x="275431" y="987574"/>
            <a:ext cx="404812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34" name="Espace réservé du texte 14">
            <a:extLst>
              <a:ext uri="{FF2B5EF4-FFF2-40B4-BE49-F238E27FC236}">
                <a16:creationId xmlns:a16="http://schemas.microsoft.com/office/drawing/2014/main" id="{21CA591B-C37B-41A1-8191-C1F660677F8D}"/>
              </a:ext>
            </a:extLst>
          </p:cNvPr>
          <p:cNvSpPr>
            <a:spLocks noGrp="1"/>
          </p:cNvSpPr>
          <p:nvPr>
            <p:ph type="body" sz="quarter" idx="21" hasCustomPrompt="1"/>
          </p:nvPr>
        </p:nvSpPr>
        <p:spPr>
          <a:xfrm>
            <a:off x="283729" y="3979863"/>
            <a:ext cx="4048127"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41"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42"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3"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35" name="Groupe 34">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6"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37"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38"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39"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40"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
        <p:nvSpPr>
          <p:cNvPr id="23" name="Titre 1"/>
          <p:cNvSpPr>
            <a:spLocks noGrp="1"/>
          </p:cNvSpPr>
          <p:nvPr>
            <p:ph type="title" hasCustomPrompt="1"/>
          </p:nvPr>
        </p:nvSpPr>
        <p:spPr bwMode="gray">
          <a:xfrm>
            <a:off x="275431" y="278549"/>
            <a:ext cx="81577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16386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 1 photo">
    <p:spTree>
      <p:nvGrpSpPr>
        <p:cNvPr id="1" name=""/>
        <p:cNvGrpSpPr/>
        <p:nvPr/>
      </p:nvGrpSpPr>
      <p:grpSpPr>
        <a:xfrm>
          <a:off x="0" y="0"/>
          <a:ext cx="0" cy="0"/>
          <a:chOff x="0" y="0"/>
          <a:chExt cx="0" cy="0"/>
        </a:xfrm>
      </p:grpSpPr>
      <p:sp>
        <p:nvSpPr>
          <p:cNvPr id="33" name="Espace réservé pour une image  8">
            <a:extLst>
              <a:ext uri="{FF2B5EF4-FFF2-40B4-BE49-F238E27FC236}">
                <a16:creationId xmlns:a16="http://schemas.microsoft.com/office/drawing/2014/main" id="{BD8E2D2A-F96C-4939-9C63-67C838C0FDF3}"/>
              </a:ext>
            </a:extLst>
          </p:cNvPr>
          <p:cNvSpPr>
            <a:spLocks noGrp="1"/>
          </p:cNvSpPr>
          <p:nvPr>
            <p:ph type="pic" sz="quarter" idx="20" hasCustomPrompt="1"/>
          </p:nvPr>
        </p:nvSpPr>
        <p:spPr>
          <a:xfrm>
            <a:off x="326331" y="987574"/>
            <a:ext cx="8474335" cy="2927202"/>
          </a:xfrm>
          <a:solidFill>
            <a:schemeClr val="bg1">
              <a:lumMod val="85000"/>
            </a:schemeClr>
          </a:solidFill>
          <a:ln>
            <a:noFill/>
          </a:ln>
        </p:spPr>
        <p:txBody>
          <a:bodyPr bIns="504000" anchor="ctr"/>
          <a:lstStyle>
            <a:lvl1pPr algn="ctr">
              <a:defRPr sz="675">
                <a:solidFill>
                  <a:schemeClr val="bg1"/>
                </a:solidFill>
              </a:defRPr>
            </a:lvl1pPr>
          </a:lstStyle>
          <a:p>
            <a:r>
              <a:rPr lang="fr-FR" dirty="0"/>
              <a:t>Sélectionner l’icône pour insérer une image</a:t>
            </a:r>
          </a:p>
        </p:txBody>
      </p:sp>
      <p:sp>
        <p:nvSpPr>
          <p:cNvPr id="11" name="Espace réservé de la date 5">
            <a:extLst>
              <a:ext uri="{FF2B5EF4-FFF2-40B4-BE49-F238E27FC236}">
                <a16:creationId xmlns:a16="http://schemas.microsoft.com/office/drawing/2014/main" id="{BA039719-59E1-499E-AE38-46FC3D06F2F1}"/>
              </a:ext>
            </a:extLst>
          </p:cNvPr>
          <p:cNvSpPr>
            <a:spLocks noGrp="1"/>
          </p:cNvSpPr>
          <p:nvPr>
            <p:ph type="dt" sz="half" idx="17"/>
          </p:nvPr>
        </p:nvSpPr>
        <p:spPr>
          <a:xfrm>
            <a:off x="7699725" y="4659681"/>
            <a:ext cx="1170000" cy="211929"/>
          </a:xfrm>
        </p:spPr>
        <p:txBody>
          <a:bodyPr/>
          <a:lstStyle/>
          <a:p>
            <a:pPr algn="r"/>
            <a:r>
              <a:rPr lang="fr-FR" cap="all" dirty="0" smtClean="0"/>
              <a:t>XX/XX/2021</a:t>
            </a:r>
            <a:endParaRPr lang="fr-FR" cap="all" dirty="0"/>
          </a:p>
        </p:txBody>
      </p:sp>
      <p:sp>
        <p:nvSpPr>
          <p:cNvPr id="13" name="Espace réservé du pied de page 6">
            <a:extLst>
              <a:ext uri="{FF2B5EF4-FFF2-40B4-BE49-F238E27FC236}">
                <a16:creationId xmlns:a16="http://schemas.microsoft.com/office/drawing/2014/main" id="{54460079-5C05-4907-83D0-F6C237D493D1}"/>
              </a:ext>
            </a:extLst>
          </p:cNvPr>
          <p:cNvSpPr>
            <a:spLocks noGrp="1"/>
          </p:cNvSpPr>
          <p:nvPr>
            <p:ph type="ftr" sz="quarter" idx="18"/>
          </p:nvPr>
        </p:nvSpPr>
        <p:spPr>
          <a:xfrm>
            <a:off x="275431" y="4659982"/>
            <a:ext cx="3086100" cy="211622"/>
          </a:xfrm>
        </p:spPr>
        <p:txBody>
          <a:bodyPr/>
          <a:lstStyle/>
          <a:p>
            <a:r>
              <a:rPr lang="fr-FR" dirty="0" smtClean="0"/>
              <a:t>Titre de la présentation sur une seule ligne</a:t>
            </a:r>
            <a:endParaRPr lang="fr-FR" dirty="0"/>
          </a:p>
        </p:txBody>
      </p:sp>
      <p:sp>
        <p:nvSpPr>
          <p:cNvPr id="14"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9"/>
          </p:nvPr>
        </p:nvSpPr>
        <p:spPr>
          <a:xfrm>
            <a:off x="6339567" y="4659679"/>
            <a:ext cx="1350000" cy="207749"/>
          </a:xfrm>
        </p:spPr>
        <p:txBody>
          <a:bodyPr/>
          <a:lstStyle/>
          <a:p>
            <a:fld id="{733122C9-A0B9-462F-8757-0847AD287B63}" type="slidenum">
              <a:rPr lang="fr-FR" smtClean="0"/>
              <a:pPr/>
              <a:t>‹N°›</a:t>
            </a:fld>
            <a:endParaRPr lang="fr-FR" dirty="0"/>
          </a:p>
        </p:txBody>
      </p:sp>
      <p:sp>
        <p:nvSpPr>
          <p:cNvPr id="34" name="Espace réservé du texte 14">
            <a:extLst>
              <a:ext uri="{FF2B5EF4-FFF2-40B4-BE49-F238E27FC236}">
                <a16:creationId xmlns:a16="http://schemas.microsoft.com/office/drawing/2014/main" id="{21CA591B-C37B-41A1-8191-C1F660677F8D}"/>
              </a:ext>
            </a:extLst>
          </p:cNvPr>
          <p:cNvSpPr>
            <a:spLocks noGrp="1"/>
          </p:cNvSpPr>
          <p:nvPr>
            <p:ph type="body" sz="quarter" idx="21" hasCustomPrompt="1"/>
          </p:nvPr>
        </p:nvSpPr>
        <p:spPr>
          <a:xfrm>
            <a:off x="334629" y="3979863"/>
            <a:ext cx="8453232" cy="458786"/>
          </a:xfrm>
        </p:spPr>
        <p:txBody>
          <a:bodyPr/>
          <a:lstStyle>
            <a:lvl1pPr>
              <a:defRPr sz="713">
                <a:solidFill>
                  <a:schemeClr val="tx1"/>
                </a:solidFill>
              </a:defRPr>
            </a:lvl1pPr>
          </a:lstStyle>
          <a:p>
            <a:pPr lvl="0"/>
            <a:r>
              <a:rPr lang="fr-FR" dirty="0"/>
              <a:t>Niveau 4 Lorem ipsum </a:t>
            </a:r>
            <a:r>
              <a:rPr lang="fr-FR" dirty="0" err="1"/>
              <a:t>dolor</a:t>
            </a:r>
            <a:r>
              <a:rPr lang="fr-FR" dirty="0"/>
              <a:t> </a:t>
            </a:r>
            <a:r>
              <a:rPr lang="fr-FR" dirty="0" err="1"/>
              <a:t>sit</a:t>
            </a:r>
            <a:r>
              <a:rPr lang="fr-FR" dirty="0"/>
              <a:t> </a:t>
            </a:r>
            <a:r>
              <a:rPr lang="fr-FR" dirty="0" err="1"/>
              <a:t>amet</a:t>
            </a:r>
            <a:endParaRPr lang="fr-FR" dirty="0"/>
          </a:p>
        </p:txBody>
      </p:sp>
      <p:grpSp>
        <p:nvGrpSpPr>
          <p:cNvPr id="31" name="Groupe 30">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32" name="Groupe 31">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41"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42"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3"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44"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45"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35" name="Groupe 34">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6"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37"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38"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39"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40"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
        <p:nvSpPr>
          <p:cNvPr id="21" name="Titre 1"/>
          <p:cNvSpPr>
            <a:spLocks noGrp="1"/>
          </p:cNvSpPr>
          <p:nvPr>
            <p:ph type="title" hasCustomPrompt="1"/>
          </p:nvPr>
        </p:nvSpPr>
        <p:spPr bwMode="gray">
          <a:xfrm>
            <a:off x="326331" y="278549"/>
            <a:ext cx="8106803" cy="636937"/>
          </a:xfrm>
        </p:spPr>
        <p:txBody>
          <a:bodyPr/>
          <a:lstStyle>
            <a:lvl1pPr>
              <a:defRPr sz="1910">
                <a:solidFill>
                  <a:srgbClr val="262626"/>
                </a:solidFill>
              </a:defRPr>
            </a:lvl1pPr>
          </a:lstStyle>
          <a:p>
            <a:r>
              <a:rPr lang="fr-FR" dirty="0" smtClean="0"/>
              <a:t>Titre de la diapositive</a:t>
            </a:r>
            <a:endParaRPr lang="fr-FR" dirty="0"/>
          </a:p>
        </p:txBody>
      </p:sp>
    </p:spTree>
    <p:extLst>
      <p:ext uri="{BB962C8B-B14F-4D97-AF65-F5344CB8AC3E}">
        <p14:creationId xmlns:p14="http://schemas.microsoft.com/office/powerpoint/2010/main" val="3128851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 courante">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p>
            <a:fld id="{733122C9-A0B9-462F-8757-0847AD287B63}" type="slidenum">
              <a:rPr lang="fr-FR" smtClean="0"/>
              <a:pPr/>
              <a:t>‹N°›</a:t>
            </a:fld>
            <a:endParaRPr lang="fr-FR" dirty="0"/>
          </a:p>
        </p:txBody>
      </p:sp>
      <p:grpSp>
        <p:nvGrpSpPr>
          <p:cNvPr id="27" name="Groupe 26">
            <a:extLst>
              <a:ext uri="{FF2B5EF4-FFF2-40B4-BE49-F238E27FC236}">
                <a16:creationId xmlns:a16="http://schemas.microsoft.com/office/drawing/2014/main" id="{D839141D-2A12-43BD-965E-1AFB5ACCCEC3}"/>
              </a:ext>
            </a:extLst>
          </p:cNvPr>
          <p:cNvGrpSpPr/>
          <p:nvPr userDrawn="1"/>
        </p:nvGrpSpPr>
        <p:grpSpPr>
          <a:xfrm>
            <a:off x="8503443" y="178606"/>
            <a:ext cx="273845" cy="380988"/>
            <a:chOff x="2724335" y="0"/>
            <a:chExt cx="3694565" cy="5140087"/>
          </a:xfrm>
        </p:grpSpPr>
        <p:grpSp>
          <p:nvGrpSpPr>
            <p:cNvPr id="28" name="Groupe 27">
              <a:extLst>
                <a:ext uri="{FF2B5EF4-FFF2-40B4-BE49-F238E27FC236}">
                  <a16:creationId xmlns:a16="http://schemas.microsoft.com/office/drawing/2014/main" id="{CD0A93DE-EBFB-4986-A4EA-7F8D18937CD7}"/>
                </a:ext>
              </a:extLst>
            </p:cNvPr>
            <p:cNvGrpSpPr/>
            <p:nvPr userDrawn="1"/>
          </p:nvGrpSpPr>
          <p:grpSpPr>
            <a:xfrm>
              <a:off x="2724335" y="4398358"/>
              <a:ext cx="3694565" cy="741729"/>
              <a:chOff x="2724335" y="4398358"/>
              <a:chExt cx="3694565" cy="741729"/>
            </a:xfrm>
          </p:grpSpPr>
          <p:sp>
            <p:nvSpPr>
              <p:cNvPr id="35" name="Forme libre : forme 34">
                <a:extLst>
                  <a:ext uri="{FF2B5EF4-FFF2-40B4-BE49-F238E27FC236}">
                    <a16:creationId xmlns:a16="http://schemas.microsoft.com/office/drawing/2014/main" id="{C293E0C5-6117-4F1F-A38B-DC8D3CF89800}"/>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4E707777-18DA-470E-8544-86B82A204996}"/>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id="{AA931412-BFE0-468C-AAB4-DAC8C26F821C}"/>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46479C13-EE3B-4BD6-82FD-2CF84A6EE778}"/>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55C86DF5-F03A-4F69-B538-9C9E3D12D49A}"/>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29" name="Groupe 28">
              <a:extLst>
                <a:ext uri="{FF2B5EF4-FFF2-40B4-BE49-F238E27FC236}">
                  <a16:creationId xmlns:a16="http://schemas.microsoft.com/office/drawing/2014/main" id="{3D15C3A9-D5ED-46AD-B105-728671E40E8E}"/>
                </a:ext>
              </a:extLst>
            </p:cNvPr>
            <p:cNvGrpSpPr/>
            <p:nvPr userDrawn="1"/>
          </p:nvGrpSpPr>
          <p:grpSpPr>
            <a:xfrm>
              <a:off x="2752472" y="0"/>
              <a:ext cx="3638377" cy="3631244"/>
              <a:chOff x="2752472" y="0"/>
              <a:chExt cx="3638377" cy="3631244"/>
            </a:xfrm>
          </p:grpSpPr>
          <p:sp>
            <p:nvSpPr>
              <p:cNvPr id="30" name="Forme libre : forme 29">
                <a:extLst>
                  <a:ext uri="{FF2B5EF4-FFF2-40B4-BE49-F238E27FC236}">
                    <a16:creationId xmlns:a16="http://schemas.microsoft.com/office/drawing/2014/main" id="{20FC994F-7484-4476-883E-735BC71E1E41}"/>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3CA22ED6-1495-4E0E-B586-B3B64C1137CE}"/>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1A912585-892A-484D-AC23-F343EFBF516D}"/>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5B692C3C-082C-4FC6-B8F1-D9A13E759C3D}"/>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5022E2A3-8DCC-4C7F-8702-3E6FE1C3F29B}"/>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7707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uverture GB">
    <p:spTree>
      <p:nvGrpSpPr>
        <p:cNvPr id="1" name=""/>
        <p:cNvGrpSpPr/>
        <p:nvPr/>
      </p:nvGrpSpPr>
      <p:grpSpPr>
        <a:xfrm>
          <a:off x="0" y="0"/>
          <a:ext cx="0" cy="0"/>
          <a:chOff x="0" y="0"/>
          <a:chExt cx="0" cy="0"/>
        </a:xfrm>
      </p:grpSpPr>
      <p:sp>
        <p:nvSpPr>
          <p:cNvPr id="26" name="ZoneTexte 25"/>
          <p:cNvSpPr txBox="1"/>
          <p:nvPr userDrawn="1"/>
        </p:nvSpPr>
        <p:spPr>
          <a:xfrm>
            <a:off x="273892" y="4544261"/>
            <a:ext cx="3722044" cy="5940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60" b="1" kern="1200" cap="all" baseline="0" dirty="0" err="1" smtClean="0">
                <a:solidFill>
                  <a:schemeClr val="tx2"/>
                </a:solidFill>
                <a:latin typeface="+mn-lt"/>
                <a:ea typeface="+mn-ea"/>
                <a:cs typeface="+mn-cs"/>
              </a:rPr>
              <a:t>Investigate</a:t>
            </a:r>
            <a:r>
              <a:rPr lang="fr-FR" sz="1460" b="1" kern="1200" cap="all" baseline="0" dirty="0" smtClean="0">
                <a:solidFill>
                  <a:schemeClr val="tx2"/>
                </a:solidFill>
                <a:latin typeface="+mn-lt"/>
                <a:ea typeface="+mn-ea"/>
                <a:cs typeface="+mn-cs"/>
              </a:rPr>
              <a:t>, </a:t>
            </a:r>
            <a:r>
              <a:rPr lang="fr-FR" sz="1460" b="1" kern="1200" cap="all" baseline="0" dirty="0" err="1" smtClean="0">
                <a:solidFill>
                  <a:schemeClr val="tx2"/>
                </a:solidFill>
                <a:latin typeface="+mn-lt"/>
                <a:ea typeface="+mn-ea"/>
                <a:cs typeface="+mn-cs"/>
              </a:rPr>
              <a:t>evaluate</a:t>
            </a:r>
            <a:r>
              <a:rPr lang="fr-FR" sz="1460" b="1" kern="1200" cap="all" baseline="0" dirty="0" smtClean="0">
                <a:solidFill>
                  <a:schemeClr val="tx2"/>
                </a:solidFill>
                <a:latin typeface="+mn-lt"/>
                <a:ea typeface="+mn-ea"/>
                <a:cs typeface="+mn-cs"/>
              </a:rPr>
              <a:t>, </a:t>
            </a:r>
            <a:r>
              <a:rPr lang="fr-FR" sz="1460" b="1" kern="1200" cap="all" baseline="0" dirty="0" err="1" smtClean="0">
                <a:solidFill>
                  <a:schemeClr val="tx2"/>
                </a:solidFill>
                <a:latin typeface="+mn-lt"/>
                <a:ea typeface="+mn-ea"/>
                <a:cs typeface="+mn-cs"/>
              </a:rPr>
              <a:t>protect</a:t>
            </a:r>
            <a:endParaRPr lang="fr-FR" sz="1460" b="1" kern="1200" cap="all" baseline="0" dirty="0" smtClean="0">
              <a:solidFill>
                <a:schemeClr val="tx2"/>
              </a:solidFill>
              <a:latin typeface="+mn-lt"/>
              <a:ea typeface="+mn-ea"/>
              <a:cs typeface="+mn-cs"/>
            </a:endParaRPr>
          </a:p>
          <a:p>
            <a:endParaRPr lang="fr-FR" dirty="0"/>
          </a:p>
        </p:txBody>
      </p:sp>
      <p:grpSp>
        <p:nvGrpSpPr>
          <p:cNvPr id="15" name="Graphique 2">
            <a:extLst>
              <a:ext uri="{FF2B5EF4-FFF2-40B4-BE49-F238E27FC236}">
                <a16:creationId xmlns:a16="http://schemas.microsoft.com/office/drawing/2014/main" id="{441A5E56-2E95-41CA-AAB0-759EE6144DD3}"/>
              </a:ext>
            </a:extLst>
          </p:cNvPr>
          <p:cNvGrpSpPr/>
          <p:nvPr userDrawn="1"/>
        </p:nvGrpSpPr>
        <p:grpSpPr>
          <a:xfrm>
            <a:off x="364087" y="367725"/>
            <a:ext cx="1825625" cy="1275049"/>
            <a:chOff x="2471737" y="1104900"/>
            <a:chExt cx="4200493" cy="2933699"/>
          </a:xfrm>
        </p:grpSpPr>
        <p:grpSp>
          <p:nvGrpSpPr>
            <p:cNvPr id="16" name="Graphique 2">
              <a:extLst>
                <a:ext uri="{FF2B5EF4-FFF2-40B4-BE49-F238E27FC236}">
                  <a16:creationId xmlns:a16="http://schemas.microsoft.com/office/drawing/2014/main" id="{449FE406-B627-4201-A48F-A2354F4D9824}"/>
                </a:ext>
              </a:extLst>
            </p:cNvPr>
            <p:cNvGrpSpPr/>
            <p:nvPr/>
          </p:nvGrpSpPr>
          <p:grpSpPr>
            <a:xfrm>
              <a:off x="2471737" y="3195351"/>
              <a:ext cx="4200493" cy="843248"/>
              <a:chOff x="2471737" y="3195351"/>
              <a:chExt cx="4200493" cy="843248"/>
            </a:xfrm>
            <a:solidFill>
              <a:srgbClr val="000000"/>
            </a:solidFill>
          </p:grpSpPr>
          <p:sp>
            <p:nvSpPr>
              <p:cNvPr id="22" name="Forme libre : forme 21">
                <a:extLst>
                  <a:ext uri="{FF2B5EF4-FFF2-40B4-BE49-F238E27FC236}">
                    <a16:creationId xmlns:a16="http://schemas.microsoft.com/office/drawing/2014/main" id="{C910B22B-3BD7-402A-AEC9-1C03E747DCA5}"/>
                  </a:ext>
                </a:extLst>
              </p:cNvPr>
              <p:cNvSpPr/>
              <p:nvPr/>
            </p:nvSpPr>
            <p:spPr>
              <a:xfrm>
                <a:off x="3415855" y="3211258"/>
                <a:ext cx="749807" cy="821340"/>
              </a:xfrm>
              <a:custGeom>
                <a:avLst/>
                <a:gdLst>
                  <a:gd name="connsiteX0" fmla="*/ 444913 w 749807"/>
                  <a:gd name="connsiteY0" fmla="*/ 0 h 821340"/>
                  <a:gd name="connsiteX1" fmla="*/ 159258 w 749807"/>
                  <a:gd name="connsiteY1" fmla="*/ 114300 h 821340"/>
                  <a:gd name="connsiteX2" fmla="*/ 159258 w 749807"/>
                  <a:gd name="connsiteY2" fmla="*/ 0 h 821340"/>
                  <a:gd name="connsiteX3" fmla="*/ 0 w 749807"/>
                  <a:gd name="connsiteY3" fmla="*/ 0 h 821340"/>
                  <a:gd name="connsiteX4" fmla="*/ 0 w 749807"/>
                  <a:gd name="connsiteY4" fmla="*/ 821341 h 821340"/>
                  <a:gd name="connsiteX5" fmla="*/ 159258 w 749807"/>
                  <a:gd name="connsiteY5" fmla="*/ 821341 h 821340"/>
                  <a:gd name="connsiteX6" fmla="*/ 159258 w 749807"/>
                  <a:gd name="connsiteY6" fmla="*/ 321945 h 821340"/>
                  <a:gd name="connsiteX7" fmla="*/ 416147 w 749807"/>
                  <a:gd name="connsiteY7" fmla="*/ 131254 h 821340"/>
                  <a:gd name="connsiteX8" fmla="*/ 589978 w 749807"/>
                  <a:gd name="connsiteY8" fmla="*/ 276701 h 821340"/>
                  <a:gd name="connsiteX9" fmla="*/ 590550 w 749807"/>
                  <a:gd name="connsiteY9" fmla="*/ 276701 h 821340"/>
                  <a:gd name="connsiteX10" fmla="*/ 590550 w 749807"/>
                  <a:gd name="connsiteY10" fmla="*/ 821245 h 821340"/>
                  <a:gd name="connsiteX11" fmla="*/ 749808 w 749807"/>
                  <a:gd name="connsiteY11" fmla="*/ 821245 h 821340"/>
                  <a:gd name="connsiteX12" fmla="*/ 749808 w 749807"/>
                  <a:gd name="connsiteY12" fmla="*/ 276796 h 821340"/>
                  <a:gd name="connsiteX13" fmla="*/ 444913 w 749807"/>
                  <a:gd name="connsiteY13" fmla="*/ 0 h 8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807" h="821340">
                    <a:moveTo>
                      <a:pt x="444913" y="0"/>
                    </a:moveTo>
                    <a:cubicBezTo>
                      <a:pt x="248126" y="0"/>
                      <a:pt x="160972" y="112109"/>
                      <a:pt x="159258" y="114300"/>
                    </a:cubicBezTo>
                    <a:lnTo>
                      <a:pt x="159258" y="0"/>
                    </a:lnTo>
                    <a:lnTo>
                      <a:pt x="0" y="0"/>
                    </a:lnTo>
                    <a:lnTo>
                      <a:pt x="0" y="821341"/>
                    </a:lnTo>
                    <a:lnTo>
                      <a:pt x="159258" y="821341"/>
                    </a:lnTo>
                    <a:lnTo>
                      <a:pt x="159258" y="321945"/>
                    </a:lnTo>
                    <a:cubicBezTo>
                      <a:pt x="162687" y="201263"/>
                      <a:pt x="314420" y="131254"/>
                      <a:pt x="416147" y="131254"/>
                    </a:cubicBezTo>
                    <a:cubicBezTo>
                      <a:pt x="492157" y="131254"/>
                      <a:pt x="589978" y="183261"/>
                      <a:pt x="589978" y="276701"/>
                    </a:cubicBezTo>
                    <a:lnTo>
                      <a:pt x="590550" y="276701"/>
                    </a:lnTo>
                    <a:lnTo>
                      <a:pt x="590550" y="821245"/>
                    </a:lnTo>
                    <a:lnTo>
                      <a:pt x="749808" y="821245"/>
                    </a:lnTo>
                    <a:lnTo>
                      <a:pt x="749808" y="276796"/>
                    </a:lnTo>
                    <a:cubicBezTo>
                      <a:pt x="749713" y="92107"/>
                      <a:pt x="612743" y="0"/>
                      <a:pt x="444913" y="0"/>
                    </a:cubicBezTo>
                    <a:close/>
                  </a:path>
                </a:pathLst>
              </a:custGeom>
              <a:solidFill>
                <a:srgbClr val="3C3C3C"/>
              </a:solid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864E6E91-5585-4F6F-ACE6-4A6FF76C47A8}"/>
                  </a:ext>
                </a:extLst>
              </p:cNvPr>
              <p:cNvSpPr/>
              <p:nvPr/>
            </p:nvSpPr>
            <p:spPr>
              <a:xfrm>
                <a:off x="6005059"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6" y="36004"/>
                      <a:pt x="478608"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177"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1FA0679D-AE7B-46B1-934A-E8319FC98439}"/>
                  </a:ext>
                </a:extLst>
              </p:cNvPr>
              <p:cNvSpPr/>
              <p:nvPr/>
            </p:nvSpPr>
            <p:spPr>
              <a:xfrm>
                <a:off x="5090064" y="3195351"/>
                <a:ext cx="793527" cy="843248"/>
              </a:xfrm>
              <a:custGeom>
                <a:avLst/>
                <a:gdLst>
                  <a:gd name="connsiteX0" fmla="*/ 403765 w 793527"/>
                  <a:gd name="connsiteY0" fmla="*/ 0 h 843248"/>
                  <a:gd name="connsiteX1" fmla="*/ 0 w 793527"/>
                  <a:gd name="connsiteY1" fmla="*/ 429578 h 843248"/>
                  <a:gd name="connsiteX2" fmla="*/ 440722 w 793527"/>
                  <a:gd name="connsiteY2" fmla="*/ 843248 h 843248"/>
                  <a:gd name="connsiteX3" fmla="*/ 753808 w 793527"/>
                  <a:gd name="connsiteY3" fmla="*/ 774573 h 843248"/>
                  <a:gd name="connsiteX4" fmla="*/ 695134 w 793527"/>
                  <a:gd name="connsiteY4" fmla="*/ 652081 h 843248"/>
                  <a:gd name="connsiteX5" fmla="*/ 435769 w 793527"/>
                  <a:gd name="connsiteY5" fmla="*/ 703040 h 843248"/>
                  <a:gd name="connsiteX6" fmla="*/ 165163 w 793527"/>
                  <a:gd name="connsiteY6" fmla="*/ 491204 h 843248"/>
                  <a:gd name="connsiteX7" fmla="*/ 632460 w 793527"/>
                  <a:gd name="connsiteY7" fmla="*/ 491204 h 843248"/>
                  <a:gd name="connsiteX8" fmla="*/ 793528 w 793527"/>
                  <a:gd name="connsiteY8" fmla="*/ 491204 h 843248"/>
                  <a:gd name="connsiteX9" fmla="*/ 793528 w 793527"/>
                  <a:gd name="connsiteY9" fmla="*/ 419671 h 843248"/>
                  <a:gd name="connsiteX10" fmla="*/ 403765 w 793527"/>
                  <a:gd name="connsiteY10" fmla="*/ 0 h 843248"/>
                  <a:gd name="connsiteX11" fmla="*/ 167068 w 793527"/>
                  <a:gd name="connsiteY11" fmla="*/ 359950 h 843248"/>
                  <a:gd name="connsiteX12" fmla="*/ 409670 w 793527"/>
                  <a:gd name="connsiteY12" fmla="*/ 135255 h 843248"/>
                  <a:gd name="connsiteX13" fmla="*/ 630460 w 793527"/>
                  <a:gd name="connsiteY13" fmla="*/ 359950 h 843248"/>
                  <a:gd name="connsiteX14" fmla="*/ 167068 w 793527"/>
                  <a:gd name="connsiteY14" fmla="*/ 359950 h 8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527" h="843248">
                    <a:moveTo>
                      <a:pt x="403765" y="0"/>
                    </a:moveTo>
                    <a:cubicBezTo>
                      <a:pt x="173069" y="0"/>
                      <a:pt x="0" y="133255"/>
                      <a:pt x="0" y="429578"/>
                    </a:cubicBezTo>
                    <a:cubicBezTo>
                      <a:pt x="0" y="725900"/>
                      <a:pt x="218218" y="843248"/>
                      <a:pt x="440722" y="843248"/>
                    </a:cubicBezTo>
                    <a:cubicBezTo>
                      <a:pt x="645985" y="843248"/>
                      <a:pt x="753808" y="774573"/>
                      <a:pt x="753808" y="774573"/>
                    </a:cubicBezTo>
                    <a:lnTo>
                      <a:pt x="695134" y="652081"/>
                    </a:lnTo>
                    <a:cubicBezTo>
                      <a:pt x="695134" y="652081"/>
                      <a:pt x="615601" y="703040"/>
                      <a:pt x="435769" y="703040"/>
                    </a:cubicBezTo>
                    <a:cubicBezTo>
                      <a:pt x="314039" y="703040"/>
                      <a:pt x="183070" y="666274"/>
                      <a:pt x="165163" y="491204"/>
                    </a:cubicBezTo>
                    <a:lnTo>
                      <a:pt x="632460" y="491204"/>
                    </a:lnTo>
                    <a:lnTo>
                      <a:pt x="793528" y="491204"/>
                    </a:lnTo>
                    <a:lnTo>
                      <a:pt x="793528" y="419671"/>
                    </a:lnTo>
                    <a:cubicBezTo>
                      <a:pt x="793528" y="149162"/>
                      <a:pt x="668274" y="0"/>
                      <a:pt x="403765" y="0"/>
                    </a:cubicBezTo>
                    <a:close/>
                    <a:moveTo>
                      <a:pt x="167068" y="359950"/>
                    </a:moveTo>
                    <a:cubicBezTo>
                      <a:pt x="184975" y="186880"/>
                      <a:pt x="274415" y="135255"/>
                      <a:pt x="409670" y="135255"/>
                    </a:cubicBezTo>
                    <a:cubicBezTo>
                      <a:pt x="554831" y="135255"/>
                      <a:pt x="620458" y="204883"/>
                      <a:pt x="630460" y="359950"/>
                    </a:cubicBezTo>
                    <a:lnTo>
                      <a:pt x="167068" y="359950"/>
                    </a:lnTo>
                    <a:close/>
                  </a:path>
                </a:pathLst>
              </a:custGeom>
              <a:solidFill>
                <a:srgbClr val="3C3C3C"/>
              </a:solidFill>
              <a:ln w="9525"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024850A8-8D36-482C-89B1-9A0DF65551BD}"/>
                  </a:ext>
                </a:extLst>
              </p:cNvPr>
              <p:cNvSpPr/>
              <p:nvPr/>
            </p:nvSpPr>
            <p:spPr>
              <a:xfrm>
                <a:off x="4311705" y="3199161"/>
                <a:ext cx="667170" cy="837247"/>
              </a:xfrm>
              <a:custGeom>
                <a:avLst/>
                <a:gdLst>
                  <a:gd name="connsiteX0" fmla="*/ 413552 w 667170"/>
                  <a:gd name="connsiteY0" fmla="*/ 346234 h 837247"/>
                  <a:gd name="connsiteX1" fmla="*/ 413552 w 667170"/>
                  <a:gd name="connsiteY1" fmla="*/ 346043 h 837247"/>
                  <a:gd name="connsiteX2" fmla="*/ 270391 w 667170"/>
                  <a:gd name="connsiteY2" fmla="*/ 346043 h 837247"/>
                  <a:gd name="connsiteX3" fmla="*/ 151614 w 667170"/>
                  <a:gd name="connsiteY3" fmla="*/ 241649 h 837247"/>
                  <a:gd name="connsiteX4" fmla="*/ 323255 w 667170"/>
                  <a:gd name="connsiteY4" fmla="*/ 139256 h 837247"/>
                  <a:gd name="connsiteX5" fmla="*/ 571952 w 667170"/>
                  <a:gd name="connsiteY5" fmla="*/ 184309 h 837247"/>
                  <a:gd name="connsiteX6" fmla="*/ 626531 w 667170"/>
                  <a:gd name="connsiteY6" fmla="*/ 55912 h 837247"/>
                  <a:gd name="connsiteX7" fmla="*/ 339161 w 667170"/>
                  <a:gd name="connsiteY7" fmla="*/ 0 h 837247"/>
                  <a:gd name="connsiteX8" fmla="*/ 357 w 667170"/>
                  <a:gd name="connsiteY8" fmla="*/ 243650 h 837247"/>
                  <a:gd name="connsiteX9" fmla="*/ 253627 w 667170"/>
                  <a:gd name="connsiteY9" fmla="*/ 491204 h 837247"/>
                  <a:gd name="connsiteX10" fmla="*/ 253627 w 667170"/>
                  <a:gd name="connsiteY10" fmla="*/ 491395 h 837247"/>
                  <a:gd name="connsiteX11" fmla="*/ 396788 w 667170"/>
                  <a:gd name="connsiteY11" fmla="*/ 491395 h 837247"/>
                  <a:gd name="connsiteX12" fmla="*/ 515564 w 667170"/>
                  <a:gd name="connsiteY12" fmla="*/ 595694 h 837247"/>
                  <a:gd name="connsiteX13" fmla="*/ 343924 w 667170"/>
                  <a:gd name="connsiteY13" fmla="*/ 698087 h 837247"/>
                  <a:gd name="connsiteX14" fmla="*/ 68080 w 667170"/>
                  <a:gd name="connsiteY14" fmla="*/ 640842 h 837247"/>
                  <a:gd name="connsiteX15" fmla="*/ 13978 w 667170"/>
                  <a:gd name="connsiteY15" fmla="*/ 768572 h 837247"/>
                  <a:gd name="connsiteX16" fmla="*/ 328017 w 667170"/>
                  <a:gd name="connsiteY16" fmla="*/ 837247 h 837247"/>
                  <a:gd name="connsiteX17" fmla="*/ 666821 w 667170"/>
                  <a:gd name="connsiteY17" fmla="*/ 593598 h 837247"/>
                  <a:gd name="connsiteX18" fmla="*/ 413552 w 667170"/>
                  <a:gd name="connsiteY18" fmla="*/ 346234 h 8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70" h="837247">
                    <a:moveTo>
                      <a:pt x="413552" y="346234"/>
                    </a:moveTo>
                    <a:lnTo>
                      <a:pt x="413552" y="346043"/>
                    </a:lnTo>
                    <a:lnTo>
                      <a:pt x="270391" y="346043"/>
                    </a:lnTo>
                    <a:cubicBezTo>
                      <a:pt x="190857" y="346043"/>
                      <a:pt x="148376" y="315373"/>
                      <a:pt x="151614" y="241649"/>
                    </a:cubicBezTo>
                    <a:cubicBezTo>
                      <a:pt x="154948" y="163830"/>
                      <a:pt x="239720" y="139256"/>
                      <a:pt x="323255" y="139256"/>
                    </a:cubicBezTo>
                    <a:cubicBezTo>
                      <a:pt x="442317" y="139256"/>
                      <a:pt x="530233" y="167545"/>
                      <a:pt x="571952" y="184309"/>
                    </a:cubicBezTo>
                    <a:lnTo>
                      <a:pt x="626531" y="55912"/>
                    </a:lnTo>
                    <a:cubicBezTo>
                      <a:pt x="580715" y="36004"/>
                      <a:pt x="478607" y="0"/>
                      <a:pt x="339161" y="0"/>
                    </a:cubicBezTo>
                    <a:cubicBezTo>
                      <a:pt x="199906" y="0"/>
                      <a:pt x="8549" y="55245"/>
                      <a:pt x="357" y="243650"/>
                    </a:cubicBezTo>
                    <a:cubicBezTo>
                      <a:pt x="-7644" y="427196"/>
                      <a:pt x="120086" y="488252"/>
                      <a:pt x="253627" y="491204"/>
                    </a:cubicBezTo>
                    <a:lnTo>
                      <a:pt x="253627" y="491395"/>
                    </a:lnTo>
                    <a:lnTo>
                      <a:pt x="396788" y="491395"/>
                    </a:lnTo>
                    <a:cubicBezTo>
                      <a:pt x="476321" y="491395"/>
                      <a:pt x="518803" y="522065"/>
                      <a:pt x="515564" y="595694"/>
                    </a:cubicBezTo>
                    <a:cubicBezTo>
                      <a:pt x="512231" y="673513"/>
                      <a:pt x="427458" y="698087"/>
                      <a:pt x="343924" y="698087"/>
                    </a:cubicBezTo>
                    <a:cubicBezTo>
                      <a:pt x="174855" y="698087"/>
                      <a:pt x="68080" y="640842"/>
                      <a:pt x="68080" y="640842"/>
                    </a:cubicBezTo>
                    <a:lnTo>
                      <a:pt x="13978" y="768572"/>
                    </a:lnTo>
                    <a:cubicBezTo>
                      <a:pt x="13978" y="768572"/>
                      <a:pt x="135612" y="837247"/>
                      <a:pt x="328017" y="837247"/>
                    </a:cubicBezTo>
                    <a:cubicBezTo>
                      <a:pt x="467273" y="837247"/>
                      <a:pt x="658630" y="782003"/>
                      <a:pt x="666821" y="593598"/>
                    </a:cubicBezTo>
                    <a:cubicBezTo>
                      <a:pt x="674727" y="410337"/>
                      <a:pt x="547092" y="349282"/>
                      <a:pt x="413552" y="346234"/>
                    </a:cubicBezTo>
                    <a:close/>
                  </a:path>
                </a:pathLst>
              </a:custGeom>
              <a:solidFill>
                <a:srgbClr val="3C3C3C"/>
              </a:solidFill>
              <a:ln w="9525"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C4D8D355-EDAD-414F-BF39-20AEE0C91120}"/>
                  </a:ext>
                </a:extLst>
              </p:cNvPr>
              <p:cNvSpPr/>
              <p:nvPr/>
            </p:nvSpPr>
            <p:spPr>
              <a:xfrm>
                <a:off x="2471737" y="3201066"/>
                <a:ext cx="761618" cy="833246"/>
              </a:xfrm>
              <a:custGeom>
                <a:avLst/>
                <a:gdLst>
                  <a:gd name="connsiteX0" fmla="*/ 378714 w 761618"/>
                  <a:gd name="connsiteY0" fmla="*/ 0 h 833246"/>
                  <a:gd name="connsiteX1" fmla="*/ 66485 w 761618"/>
                  <a:gd name="connsiteY1" fmla="*/ 51244 h 833246"/>
                  <a:gd name="connsiteX2" fmla="*/ 129445 w 761618"/>
                  <a:gd name="connsiteY2" fmla="*/ 179546 h 833246"/>
                  <a:gd name="connsiteX3" fmla="*/ 396716 w 761618"/>
                  <a:gd name="connsiteY3" fmla="*/ 139255 h 833246"/>
                  <a:gd name="connsiteX4" fmla="*/ 602552 w 761618"/>
                  <a:gd name="connsiteY4" fmla="*/ 288798 h 833246"/>
                  <a:gd name="connsiteX5" fmla="*/ 602552 w 761618"/>
                  <a:gd name="connsiteY5" fmla="*/ 338233 h 833246"/>
                  <a:gd name="connsiteX6" fmla="*/ 288322 w 761618"/>
                  <a:gd name="connsiteY6" fmla="*/ 338233 h 833246"/>
                  <a:gd name="connsiteX7" fmla="*/ 0 w 761618"/>
                  <a:gd name="connsiteY7" fmla="*/ 584645 h 833246"/>
                  <a:gd name="connsiteX8" fmla="*/ 310991 w 761618"/>
                  <a:gd name="connsiteY8" fmla="*/ 833247 h 833246"/>
                  <a:gd name="connsiteX9" fmla="*/ 602552 w 761618"/>
                  <a:gd name="connsiteY9" fmla="*/ 718756 h 833246"/>
                  <a:gd name="connsiteX10" fmla="*/ 602552 w 761618"/>
                  <a:gd name="connsiteY10" fmla="*/ 833247 h 833246"/>
                  <a:gd name="connsiteX11" fmla="*/ 761619 w 761618"/>
                  <a:gd name="connsiteY11" fmla="*/ 833247 h 833246"/>
                  <a:gd name="connsiteX12" fmla="*/ 761619 w 761618"/>
                  <a:gd name="connsiteY12" fmla="*/ 243554 h 833246"/>
                  <a:gd name="connsiteX13" fmla="*/ 378714 w 761618"/>
                  <a:gd name="connsiteY13" fmla="*/ 0 h 833246"/>
                  <a:gd name="connsiteX14" fmla="*/ 602552 w 761618"/>
                  <a:gd name="connsiteY14" fmla="*/ 507206 h 833246"/>
                  <a:gd name="connsiteX15" fmla="*/ 340328 w 761618"/>
                  <a:gd name="connsiteY15" fmla="*/ 701992 h 833246"/>
                  <a:gd name="connsiteX16" fmla="*/ 163068 w 761618"/>
                  <a:gd name="connsiteY16" fmla="*/ 582644 h 833246"/>
                  <a:gd name="connsiteX17" fmla="*/ 298323 w 761618"/>
                  <a:gd name="connsiteY17" fmla="*/ 463296 h 833246"/>
                  <a:gd name="connsiteX18" fmla="*/ 602647 w 761618"/>
                  <a:gd name="connsiteY18" fmla="*/ 463296 h 833246"/>
                  <a:gd name="connsiteX19" fmla="*/ 602647 w 761618"/>
                  <a:gd name="connsiteY19" fmla="*/ 507206 h 8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1618" h="833246">
                    <a:moveTo>
                      <a:pt x="378714" y="0"/>
                    </a:moveTo>
                    <a:cubicBezTo>
                      <a:pt x="232886" y="0"/>
                      <a:pt x="123063" y="30861"/>
                      <a:pt x="66485" y="51244"/>
                    </a:cubicBezTo>
                    <a:lnTo>
                      <a:pt x="129445" y="179546"/>
                    </a:lnTo>
                    <a:cubicBezTo>
                      <a:pt x="180880" y="162687"/>
                      <a:pt x="274320" y="139255"/>
                      <a:pt x="396716" y="139255"/>
                    </a:cubicBezTo>
                    <a:cubicBezTo>
                      <a:pt x="491204" y="139255"/>
                      <a:pt x="602552" y="164973"/>
                      <a:pt x="602552" y="288798"/>
                    </a:cubicBezTo>
                    <a:cubicBezTo>
                      <a:pt x="602552" y="288798"/>
                      <a:pt x="602361" y="334042"/>
                      <a:pt x="602552" y="338233"/>
                    </a:cubicBezTo>
                    <a:lnTo>
                      <a:pt x="288322" y="338233"/>
                    </a:lnTo>
                    <a:cubicBezTo>
                      <a:pt x="129254" y="338042"/>
                      <a:pt x="0" y="393763"/>
                      <a:pt x="0" y="584645"/>
                    </a:cubicBezTo>
                    <a:cubicBezTo>
                      <a:pt x="0" y="755332"/>
                      <a:pt x="139732" y="833247"/>
                      <a:pt x="310991" y="833247"/>
                    </a:cubicBezTo>
                    <a:cubicBezTo>
                      <a:pt x="513779" y="833247"/>
                      <a:pt x="602552" y="718756"/>
                      <a:pt x="602552" y="718756"/>
                    </a:cubicBezTo>
                    <a:lnTo>
                      <a:pt x="602552" y="833247"/>
                    </a:lnTo>
                    <a:lnTo>
                      <a:pt x="761619" y="833247"/>
                    </a:lnTo>
                    <a:lnTo>
                      <a:pt x="761619" y="243554"/>
                    </a:lnTo>
                    <a:cubicBezTo>
                      <a:pt x="752475" y="55150"/>
                      <a:pt x="536067" y="0"/>
                      <a:pt x="378714" y="0"/>
                    </a:cubicBezTo>
                    <a:close/>
                    <a:moveTo>
                      <a:pt x="602552" y="507206"/>
                    </a:moveTo>
                    <a:cubicBezTo>
                      <a:pt x="602552" y="630364"/>
                      <a:pt x="445294" y="701992"/>
                      <a:pt x="340328" y="701992"/>
                    </a:cubicBezTo>
                    <a:cubicBezTo>
                      <a:pt x="262795" y="701992"/>
                      <a:pt x="163068" y="676084"/>
                      <a:pt x="163068" y="582644"/>
                    </a:cubicBezTo>
                    <a:cubicBezTo>
                      <a:pt x="163068" y="489204"/>
                      <a:pt x="216789" y="463296"/>
                      <a:pt x="298323" y="463296"/>
                    </a:cubicBezTo>
                    <a:lnTo>
                      <a:pt x="602647" y="463296"/>
                    </a:lnTo>
                    <a:lnTo>
                      <a:pt x="602647" y="507206"/>
                    </a:lnTo>
                    <a:close/>
                  </a:path>
                </a:pathLst>
              </a:custGeom>
              <a:solidFill>
                <a:srgbClr val="3C3C3C"/>
              </a:solid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7148A700-F7D8-4402-9F95-58B18F8C236D}"/>
                </a:ext>
              </a:extLst>
            </p:cNvPr>
            <p:cNvSpPr/>
            <p:nvPr/>
          </p:nvSpPr>
          <p:spPr>
            <a:xfrm>
              <a:off x="4142993" y="1104900"/>
              <a:ext cx="859916" cy="433102"/>
            </a:xfrm>
            <a:custGeom>
              <a:avLst/>
              <a:gdLst>
                <a:gd name="connsiteX0" fmla="*/ 859917 w 859916"/>
                <a:gd name="connsiteY0" fmla="*/ 124968 h 433102"/>
                <a:gd name="connsiteX1" fmla="*/ 431387 w 859916"/>
                <a:gd name="connsiteY1" fmla="*/ 0 h 433102"/>
                <a:gd name="connsiteX2" fmla="*/ 0 w 859916"/>
                <a:gd name="connsiteY2" fmla="*/ 118967 h 433102"/>
                <a:gd name="connsiteX3" fmla="*/ 430435 w 859916"/>
                <a:gd name="connsiteY3" fmla="*/ 433102 h 433102"/>
                <a:gd name="connsiteX4" fmla="*/ 859917 w 859916"/>
                <a:gd name="connsiteY4" fmla="*/ 124968 h 43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916" h="433102">
                  <a:moveTo>
                    <a:pt x="859917" y="124968"/>
                  </a:moveTo>
                  <a:cubicBezTo>
                    <a:pt x="742759" y="49720"/>
                    <a:pt x="588645" y="0"/>
                    <a:pt x="431387" y="0"/>
                  </a:cubicBezTo>
                  <a:cubicBezTo>
                    <a:pt x="285274" y="0"/>
                    <a:pt x="134779" y="35719"/>
                    <a:pt x="0" y="118967"/>
                  </a:cubicBezTo>
                  <a:cubicBezTo>
                    <a:pt x="0" y="118967"/>
                    <a:pt x="183642" y="432530"/>
                    <a:pt x="430435" y="433102"/>
                  </a:cubicBezTo>
                  <a:cubicBezTo>
                    <a:pt x="677132" y="433673"/>
                    <a:pt x="859917" y="124968"/>
                    <a:pt x="859917" y="124968"/>
                  </a:cubicBezTo>
                  <a:close/>
                </a:path>
              </a:pathLst>
            </a:custGeom>
            <a:solidFill>
              <a:srgbClr val="FFE800"/>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043231D7-5025-44C3-900B-149CF010FC9F}"/>
                </a:ext>
              </a:extLst>
            </p:cNvPr>
            <p:cNvSpPr/>
            <p:nvPr/>
          </p:nvSpPr>
          <p:spPr>
            <a:xfrm>
              <a:off x="3749374" y="1300924"/>
              <a:ext cx="466844" cy="817244"/>
            </a:xfrm>
            <a:custGeom>
              <a:avLst/>
              <a:gdLst>
                <a:gd name="connsiteX0" fmla="*/ 287416 w 466844"/>
                <a:gd name="connsiteY0" fmla="*/ 0 h 817244"/>
                <a:gd name="connsiteX1" fmla="*/ 40051 w 466844"/>
                <a:gd name="connsiteY1" fmla="*/ 371570 h 817244"/>
                <a:gd name="connsiteX2" fmla="*/ 24145 w 466844"/>
                <a:gd name="connsiteY2" fmla="*/ 817245 h 817244"/>
                <a:gd name="connsiteX3" fmla="*/ 451722 w 466844"/>
                <a:gd name="connsiteY3" fmla="*/ 506444 h 817244"/>
                <a:gd name="connsiteX4" fmla="*/ 287416 w 466844"/>
                <a:gd name="connsiteY4" fmla="*/ 0 h 81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844" h="817244">
                  <a:moveTo>
                    <a:pt x="287416" y="0"/>
                  </a:moveTo>
                  <a:cubicBezTo>
                    <a:pt x="175021" y="94488"/>
                    <a:pt x="88915" y="222123"/>
                    <a:pt x="40051" y="371570"/>
                  </a:cubicBezTo>
                  <a:cubicBezTo>
                    <a:pt x="-8907" y="521018"/>
                    <a:pt x="-11479" y="669322"/>
                    <a:pt x="24145" y="817245"/>
                  </a:cubicBezTo>
                  <a:cubicBezTo>
                    <a:pt x="24145" y="817245"/>
                    <a:pt x="374855" y="740855"/>
                    <a:pt x="451722" y="506444"/>
                  </a:cubicBezTo>
                  <a:cubicBezTo>
                    <a:pt x="528589" y="272034"/>
                    <a:pt x="287416" y="0"/>
                    <a:pt x="287416" y="0"/>
                  </a:cubicBezTo>
                  <a:close/>
                </a:path>
              </a:pathLst>
            </a:custGeom>
            <a:solidFill>
              <a:srgbClr val="FF9940"/>
            </a:solid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A057539C-0DF8-4385-B5A0-076759EE1E9E}"/>
                </a:ext>
              </a:extLst>
            </p:cNvPr>
            <p:cNvSpPr/>
            <p:nvPr/>
          </p:nvSpPr>
          <p:spPr>
            <a:xfrm>
              <a:off x="3810094" y="2167431"/>
              <a:ext cx="695999" cy="571005"/>
            </a:xfrm>
            <a:custGeom>
              <a:avLst/>
              <a:gdLst>
                <a:gd name="connsiteX0" fmla="*/ 0 w 695999"/>
                <a:gd name="connsiteY0" fmla="*/ 63418 h 571005"/>
                <a:gd name="connsiteX1" fmla="*/ 274034 w 695999"/>
                <a:gd name="connsiteY1" fmla="*/ 414986 h 571005"/>
                <a:gd name="connsiteX2" fmla="*/ 693611 w 695999"/>
                <a:gd name="connsiteY2" fmla="*/ 571006 h 571005"/>
                <a:gd name="connsiteX3" fmla="*/ 529400 w 695999"/>
                <a:gd name="connsiteY3" fmla="*/ 65133 h 571005"/>
                <a:gd name="connsiteX4" fmla="*/ 0 w 695999"/>
                <a:gd name="connsiteY4" fmla="*/ 63418 h 571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999" h="571005">
                  <a:moveTo>
                    <a:pt x="0" y="63418"/>
                  </a:moveTo>
                  <a:cubicBezTo>
                    <a:pt x="57436" y="202198"/>
                    <a:pt x="148876" y="322022"/>
                    <a:pt x="274034" y="414986"/>
                  </a:cubicBezTo>
                  <a:cubicBezTo>
                    <a:pt x="400241" y="508712"/>
                    <a:pt x="552926" y="561671"/>
                    <a:pt x="693611" y="571006"/>
                  </a:cubicBezTo>
                  <a:cubicBezTo>
                    <a:pt x="693611" y="571006"/>
                    <a:pt x="728758" y="210675"/>
                    <a:pt x="529400" y="65133"/>
                  </a:cubicBezTo>
                  <a:cubicBezTo>
                    <a:pt x="330041" y="-80409"/>
                    <a:pt x="0" y="63418"/>
                    <a:pt x="0" y="63418"/>
                  </a:cubicBezTo>
                  <a:close/>
                </a:path>
              </a:pathLst>
            </a:custGeom>
            <a:solidFill>
              <a:srgbClr val="E1000F"/>
            </a:solidFill>
            <a:ln w="952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C9A25EC6-816D-4BF1-B5DF-B2396460CD9C}"/>
                </a:ext>
              </a:extLst>
            </p:cNvPr>
            <p:cNvSpPr/>
            <p:nvPr/>
          </p:nvSpPr>
          <p:spPr>
            <a:xfrm>
              <a:off x="4633686" y="2165635"/>
              <a:ext cx="694216" cy="572421"/>
            </a:xfrm>
            <a:custGeom>
              <a:avLst/>
              <a:gdLst>
                <a:gd name="connsiteX0" fmla="*/ 3178 w 694216"/>
                <a:gd name="connsiteY0" fmla="*/ 572422 h 572421"/>
                <a:gd name="connsiteX1" fmla="*/ 420087 w 694216"/>
                <a:gd name="connsiteY1" fmla="*/ 414783 h 572421"/>
                <a:gd name="connsiteX2" fmla="*/ 694217 w 694216"/>
                <a:gd name="connsiteY2" fmla="*/ 61024 h 572421"/>
                <a:gd name="connsiteX3" fmla="*/ 161960 w 694216"/>
                <a:gd name="connsiteY3" fmla="*/ 66930 h 572421"/>
                <a:gd name="connsiteX4" fmla="*/ 3178 w 694216"/>
                <a:gd name="connsiteY4" fmla="*/ 572422 h 57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16" h="572421">
                  <a:moveTo>
                    <a:pt x="3178" y="572422"/>
                  </a:moveTo>
                  <a:cubicBezTo>
                    <a:pt x="160817" y="556705"/>
                    <a:pt x="292738" y="506985"/>
                    <a:pt x="420087" y="414783"/>
                  </a:cubicBezTo>
                  <a:cubicBezTo>
                    <a:pt x="543341" y="325533"/>
                    <a:pt x="637162" y="199327"/>
                    <a:pt x="694217" y="61024"/>
                  </a:cubicBezTo>
                  <a:cubicBezTo>
                    <a:pt x="694217" y="61024"/>
                    <a:pt x="360080" y="-80136"/>
                    <a:pt x="161960" y="66930"/>
                  </a:cubicBezTo>
                  <a:cubicBezTo>
                    <a:pt x="-36160" y="213996"/>
                    <a:pt x="3178" y="572422"/>
                    <a:pt x="3178" y="572422"/>
                  </a:cubicBezTo>
                  <a:close/>
                </a:path>
              </a:pathLst>
            </a:custGeom>
            <a:solidFill>
              <a:srgbClr val="5770BE"/>
            </a:solidFill>
            <a:ln w="952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B6F03869-A025-426A-8DB2-BBE57A2FA149}"/>
                </a:ext>
              </a:extLst>
            </p:cNvPr>
            <p:cNvSpPr/>
            <p:nvPr/>
          </p:nvSpPr>
          <p:spPr>
            <a:xfrm>
              <a:off x="4920405" y="1302353"/>
              <a:ext cx="465742" cy="817435"/>
            </a:xfrm>
            <a:custGeom>
              <a:avLst/>
              <a:gdLst>
                <a:gd name="connsiteX0" fmla="*/ 441883 w 465742"/>
                <a:gd name="connsiteY0" fmla="*/ 817436 h 817435"/>
                <a:gd name="connsiteX1" fmla="*/ 427024 w 465742"/>
                <a:gd name="connsiteY1" fmla="*/ 371189 h 817435"/>
                <a:gd name="connsiteX2" fmla="*/ 180707 w 465742"/>
                <a:gd name="connsiteY2" fmla="*/ 0 h 817435"/>
                <a:gd name="connsiteX3" fmla="*/ 14687 w 465742"/>
                <a:gd name="connsiteY3" fmla="*/ 504158 h 817435"/>
                <a:gd name="connsiteX4" fmla="*/ 441883 w 465742"/>
                <a:gd name="connsiteY4" fmla="*/ 817436 h 81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42" h="817435">
                  <a:moveTo>
                    <a:pt x="441883" y="817436"/>
                  </a:moveTo>
                  <a:cubicBezTo>
                    <a:pt x="476268" y="675799"/>
                    <a:pt x="475316" y="520827"/>
                    <a:pt x="427024" y="371189"/>
                  </a:cubicBezTo>
                  <a:cubicBezTo>
                    <a:pt x="378732" y="221552"/>
                    <a:pt x="292340" y="97917"/>
                    <a:pt x="180707" y="0"/>
                  </a:cubicBezTo>
                  <a:cubicBezTo>
                    <a:pt x="180707" y="0"/>
                    <a:pt x="-61037" y="269272"/>
                    <a:pt x="14687" y="504158"/>
                  </a:cubicBezTo>
                  <a:cubicBezTo>
                    <a:pt x="90410" y="739045"/>
                    <a:pt x="441883" y="817436"/>
                    <a:pt x="441883" y="817436"/>
                  </a:cubicBezTo>
                  <a:close/>
                </a:path>
              </a:pathLst>
            </a:custGeom>
            <a:solidFill>
              <a:srgbClr val="00AC8C"/>
            </a:solidFill>
            <a:ln w="9525" cap="flat">
              <a:noFill/>
              <a:prstDash val="solid"/>
              <a:miter/>
            </a:ln>
          </p:spPr>
          <p:txBody>
            <a:bodyPr rtlCol="0" anchor="ctr"/>
            <a:lstStyle/>
            <a:p>
              <a:endParaRPr lang="fr-FR"/>
            </a:p>
          </p:txBody>
        </p:sp>
      </p:grpSp>
      <p:sp>
        <p:nvSpPr>
          <p:cNvPr id="36" name="Espace réservé du texte 10">
            <a:extLst>
              <a:ext uri="{FF2B5EF4-FFF2-40B4-BE49-F238E27FC236}">
                <a16:creationId xmlns:a16="http://schemas.microsoft.com/office/drawing/2014/main" id="{F1AA8A00-22A6-4AC2-960F-2483AE678205}"/>
              </a:ext>
            </a:extLst>
          </p:cNvPr>
          <p:cNvSpPr>
            <a:spLocks noGrp="1"/>
          </p:cNvSpPr>
          <p:nvPr>
            <p:ph type="body" sz="quarter" idx="14" hasCustomPrompt="1"/>
          </p:nvPr>
        </p:nvSpPr>
        <p:spPr bwMode="gray">
          <a:xfrm>
            <a:off x="360000" y="2346046"/>
            <a:ext cx="8424000" cy="2077200"/>
          </a:xfrm>
        </p:spPr>
        <p:txBody>
          <a:bodyPr/>
          <a:lstStyle>
            <a:lvl1pPr>
              <a:lnSpc>
                <a:spcPct val="90000"/>
              </a:lnSpc>
              <a:spcAft>
                <a:spcPts val="0"/>
              </a:spcAft>
              <a:defRPr sz="3250" b="1" cap="all" baseline="0">
                <a:solidFill>
                  <a:srgbClr val="262626"/>
                </a:solidFill>
              </a:defRPr>
            </a:lvl1pPr>
            <a:lvl2pPr marL="0" indent="0">
              <a:spcBef>
                <a:spcPts val="500"/>
              </a:spcBef>
              <a:spcAft>
                <a:spcPts val="0"/>
              </a:spcAft>
              <a:buNone/>
              <a:defRPr sz="1850" baseline="0"/>
            </a:lvl2pPr>
          </a:lstStyle>
          <a:p>
            <a:pPr lvl="0"/>
            <a:r>
              <a:rPr lang="fr-FR" dirty="0" smtClean="0"/>
              <a:t>Titre de la présentation </a:t>
            </a:r>
            <a:br>
              <a:rPr lang="fr-FR" dirty="0" smtClean="0"/>
            </a:br>
            <a:r>
              <a:rPr lang="fr-FR" dirty="0" smtClean="0"/>
              <a:t>sur deux lignes maximum</a:t>
            </a:r>
            <a:endParaRPr lang="fr-FR" dirty="0"/>
          </a:p>
          <a:p>
            <a:pPr lvl="1"/>
            <a:r>
              <a:rPr lang="fr-FR" dirty="0" smtClean="0"/>
              <a:t>Sous-titre de la présentation </a:t>
            </a:r>
            <a:br>
              <a:rPr lang="fr-FR" dirty="0" smtClean="0"/>
            </a:br>
            <a:r>
              <a:rPr lang="fr-FR" dirty="0" smtClean="0"/>
              <a:t>sur deux lignes maximum</a:t>
            </a:r>
            <a:endParaRPr lang="fr-FR" dirty="0"/>
          </a:p>
        </p:txBody>
      </p:sp>
      <p:sp>
        <p:nvSpPr>
          <p:cNvPr id="7" name="Espace réservé de la date 6">
            <a:extLst>
              <a:ext uri="{FF2B5EF4-FFF2-40B4-BE49-F238E27FC236}">
                <a16:creationId xmlns:a16="http://schemas.microsoft.com/office/drawing/2014/main" id="{972FC0E8-6F73-4131-92BB-23652B1A5AB6}"/>
              </a:ext>
            </a:extLst>
          </p:cNvPr>
          <p:cNvSpPr>
            <a:spLocks noGrp="1"/>
          </p:cNvSpPr>
          <p:nvPr>
            <p:ph type="dt" sz="half" idx="15"/>
          </p:nvPr>
        </p:nvSpPr>
        <p:spPr>
          <a:xfrm>
            <a:off x="7699725" y="4659675"/>
            <a:ext cx="1170000" cy="211929"/>
          </a:xfrm>
        </p:spPr>
        <p:txBody>
          <a:bodyPr>
            <a:noAutofit/>
          </a:bodyPr>
          <a:lstStyle/>
          <a:p>
            <a:pPr algn="r"/>
            <a:r>
              <a:rPr lang="fr-FR" cap="all" dirty="0" smtClean="0"/>
              <a:t>XX/XX/2021</a:t>
            </a:r>
            <a:endParaRPr lang="fr-FR" cap="all" dirty="0"/>
          </a:p>
        </p:txBody>
      </p:sp>
      <p:sp>
        <p:nvSpPr>
          <p:cNvPr id="9" name="Espace réservé du numéro de diapositive 8">
            <a:extLst>
              <a:ext uri="{FF2B5EF4-FFF2-40B4-BE49-F238E27FC236}">
                <a16:creationId xmlns:a16="http://schemas.microsoft.com/office/drawing/2014/main" id="{471DF7BD-76CD-45EB-8FE8-07FE684BDF9D}"/>
              </a:ext>
            </a:extLst>
          </p:cNvPr>
          <p:cNvSpPr>
            <a:spLocks noGrp="1"/>
          </p:cNvSpPr>
          <p:nvPr>
            <p:ph type="sldNum" sz="quarter" idx="17"/>
          </p:nvPr>
        </p:nvSpPr>
        <p:spPr/>
        <p:txBody>
          <a:bodyPr>
            <a:noAutofit/>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072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solidFill>
                  <a:srgbClr val="262626"/>
                </a:solidFill>
              </a:defRPr>
            </a:lvl1pPr>
          </a:lstStyle>
          <a:p>
            <a:r>
              <a:rPr lang="fr-FR" dirty="0" smtClean="0"/>
              <a:t>Sommaire</a:t>
            </a:r>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None/>
              <a:defRPr b="1">
                <a:solidFill>
                  <a:schemeClr val="tx2"/>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1. Titre </a:t>
            </a:r>
            <a:r>
              <a:rPr lang="fr-FR" dirty="0"/>
              <a:t>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None/>
              <a:defRPr b="1">
                <a:solidFill>
                  <a:schemeClr val="accent2"/>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2. Titre </a:t>
            </a:r>
            <a:r>
              <a:rPr lang="fr-FR" dirty="0"/>
              <a:t>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None/>
              <a:defRPr b="1">
                <a:solidFill>
                  <a:srgbClr val="5770BE"/>
                </a:solidFill>
              </a:defRPr>
            </a:lvl1pPr>
            <a:lvl2pPr marL="324000" indent="-144000">
              <a:spcBef>
                <a:spcPts val="600"/>
              </a:spcBef>
              <a:spcAft>
                <a:spcPts val="800"/>
              </a:spcAft>
              <a:buFont typeface="+mj-lt"/>
              <a:buAutoNum type="alphaLcPeriod"/>
              <a:defRPr>
                <a:solidFill>
                  <a:srgbClr val="262626"/>
                </a:solidFill>
              </a:defRPr>
            </a:lvl2pPr>
          </a:lstStyle>
          <a:p>
            <a:pPr lvl="0"/>
            <a:r>
              <a:rPr lang="fr-FR" dirty="0" smtClean="0"/>
              <a:t>3. Titre </a:t>
            </a:r>
            <a:r>
              <a:rPr lang="fr-FR" dirty="0"/>
              <a:t>de la partie</a:t>
            </a:r>
          </a:p>
          <a:p>
            <a:pPr lvl="1"/>
            <a:r>
              <a:rPr lang="fr-FR" dirty="0"/>
              <a:t>Deuxième niveau</a:t>
            </a:r>
          </a:p>
        </p:txBody>
      </p:sp>
      <p:sp>
        <p:nvSpPr>
          <p:cNvPr id="6" name="Espace réservé de la date 5">
            <a:extLst>
              <a:ext uri="{FF2B5EF4-FFF2-40B4-BE49-F238E27FC236}">
                <a16:creationId xmlns:a16="http://schemas.microsoft.com/office/drawing/2014/main" id="{BA039719-59E1-499E-AE38-46FC3D06F2F1}"/>
              </a:ext>
            </a:extLst>
          </p:cNvPr>
          <p:cNvSpPr>
            <a:spLocks noGrp="1"/>
          </p:cNvSpPr>
          <p:nvPr>
            <p:ph type="dt" sz="half" idx="16"/>
          </p:nvPr>
        </p:nvSpPr>
        <p:spPr/>
        <p:txBody>
          <a:bodyPr/>
          <a:lstStyle>
            <a:lvl1pPr>
              <a:defRPr>
                <a:solidFill>
                  <a:srgbClr val="262626"/>
                </a:solidFill>
              </a:defRPr>
            </a:lvl1pPr>
          </a:lstStyle>
          <a:p>
            <a:pPr algn="r"/>
            <a:r>
              <a:rPr lang="fr-FR" cap="all" dirty="0" smtClean="0"/>
              <a:t>XX/XX/2021</a:t>
            </a:r>
            <a:endParaRPr lang="fr-FR" cap="all" dirty="0"/>
          </a:p>
        </p:txBody>
      </p:sp>
      <p:sp>
        <p:nvSpPr>
          <p:cNvPr id="7" name="Espace réservé du pied de page 6">
            <a:extLst>
              <a:ext uri="{FF2B5EF4-FFF2-40B4-BE49-F238E27FC236}">
                <a16:creationId xmlns:a16="http://schemas.microsoft.com/office/drawing/2014/main" id="{54460079-5C05-4907-83D0-F6C237D493D1}"/>
              </a:ext>
            </a:extLst>
          </p:cNvPr>
          <p:cNvSpPr>
            <a:spLocks noGrp="1"/>
          </p:cNvSpPr>
          <p:nvPr>
            <p:ph type="ftr" sz="quarter" idx="17"/>
          </p:nvPr>
        </p:nvSpPr>
        <p:spPr/>
        <p:txBody>
          <a:bodyPr/>
          <a:lstStyle>
            <a:lvl1pPr>
              <a:defRPr>
                <a:solidFill>
                  <a:srgbClr val="262626"/>
                </a:solidFill>
              </a:defRPr>
            </a:lvl1pPr>
          </a:lstStyle>
          <a:p>
            <a:r>
              <a:rPr lang="fr-FR" dirty="0" smtClean="0"/>
              <a:t>Titre de la présentation sur une seule ligne</a:t>
            </a:r>
            <a:endParaRPr lang="fr-FR" dirty="0"/>
          </a:p>
        </p:txBody>
      </p:sp>
      <p:sp>
        <p:nvSpPr>
          <p:cNvPr id="11" name="Espace réservé du numéro de diapositive 10">
            <a:extLst>
              <a:ext uri="{FF2B5EF4-FFF2-40B4-BE49-F238E27FC236}">
                <a16:creationId xmlns:a16="http://schemas.microsoft.com/office/drawing/2014/main" id="{72E177FF-2AD8-4CAF-A3FD-3CF7C14C521F}"/>
              </a:ext>
            </a:extLst>
          </p:cNvPr>
          <p:cNvSpPr>
            <a:spLocks noGrp="1"/>
          </p:cNvSpPr>
          <p:nvPr>
            <p:ph type="sldNum" sz="quarter" idx="18"/>
          </p:nvPr>
        </p:nvSpPr>
        <p:spPr/>
        <p:txBody>
          <a:bodyPr/>
          <a:lstStyle>
            <a:lvl1pPr>
              <a:defRPr>
                <a:solidFill>
                  <a:srgbClr val="262626"/>
                </a:solidFill>
              </a:defRPr>
            </a:lvl1pPr>
          </a:lstStyle>
          <a:p>
            <a:fld id="{733122C9-A0B9-462F-8757-0847AD287B63}" type="slidenum">
              <a:rPr lang="fr-FR" smtClean="0"/>
              <a:pPr/>
              <a:t>‹N°›</a:t>
            </a:fld>
            <a:endParaRPr lang="fr-FR" dirty="0"/>
          </a:p>
        </p:txBody>
      </p:sp>
      <p:grpSp>
        <p:nvGrpSpPr>
          <p:cNvPr id="42" name="Groupe 41">
            <a:extLst>
              <a:ext uri="{FF2B5EF4-FFF2-40B4-BE49-F238E27FC236}">
                <a16:creationId xmlns:a16="http://schemas.microsoft.com/office/drawing/2014/main" id="{DD31BDFD-FADC-44D8-B829-1A31B7858F66}"/>
              </a:ext>
            </a:extLst>
          </p:cNvPr>
          <p:cNvGrpSpPr/>
          <p:nvPr userDrawn="1"/>
        </p:nvGrpSpPr>
        <p:grpSpPr>
          <a:xfrm>
            <a:off x="8503443" y="178606"/>
            <a:ext cx="273845" cy="380988"/>
            <a:chOff x="2724335" y="0"/>
            <a:chExt cx="3694565" cy="5140087"/>
          </a:xfrm>
        </p:grpSpPr>
        <p:grpSp>
          <p:nvGrpSpPr>
            <p:cNvPr id="43" name="Groupe 42">
              <a:extLst>
                <a:ext uri="{FF2B5EF4-FFF2-40B4-BE49-F238E27FC236}">
                  <a16:creationId xmlns:a16="http://schemas.microsoft.com/office/drawing/2014/main" id="{68948EC5-1067-4566-82C7-B6A31FB381EE}"/>
                </a:ext>
              </a:extLst>
            </p:cNvPr>
            <p:cNvGrpSpPr/>
            <p:nvPr userDrawn="1"/>
          </p:nvGrpSpPr>
          <p:grpSpPr>
            <a:xfrm>
              <a:off x="2724335" y="4398358"/>
              <a:ext cx="3694565" cy="741729"/>
              <a:chOff x="2724335" y="4398358"/>
              <a:chExt cx="3694565" cy="741729"/>
            </a:xfrm>
          </p:grpSpPr>
          <p:sp>
            <p:nvSpPr>
              <p:cNvPr id="50" name="Forme libre : forme 49">
                <a:extLst>
                  <a:ext uri="{FF2B5EF4-FFF2-40B4-BE49-F238E27FC236}">
                    <a16:creationId xmlns:a16="http://schemas.microsoft.com/office/drawing/2014/main" id="{A9721D01-449C-4E27-8D95-CB388E166391}"/>
                  </a:ext>
                </a:extLst>
              </p:cNvPr>
              <p:cNvSpPr/>
              <p:nvPr/>
            </p:nvSpPr>
            <p:spPr>
              <a:xfrm>
                <a:off x="3554785" y="4412423"/>
                <a:ext cx="659499" cy="722420"/>
              </a:xfrm>
              <a:custGeom>
                <a:avLst/>
                <a:gdLst>
                  <a:gd name="connsiteX0" fmla="*/ 391256 w 659499"/>
                  <a:gd name="connsiteY0" fmla="*/ 0 h 722420"/>
                  <a:gd name="connsiteX1" fmla="*/ 139990 w 659499"/>
                  <a:gd name="connsiteY1" fmla="*/ 100540 h 722420"/>
                  <a:gd name="connsiteX2" fmla="*/ 139990 w 659499"/>
                  <a:gd name="connsiteY2" fmla="*/ 0 h 722420"/>
                  <a:gd name="connsiteX3" fmla="*/ 0 w 659499"/>
                  <a:gd name="connsiteY3" fmla="*/ 0 h 722420"/>
                  <a:gd name="connsiteX4" fmla="*/ 0 w 659499"/>
                  <a:gd name="connsiteY4" fmla="*/ 722421 h 722420"/>
                  <a:gd name="connsiteX5" fmla="*/ 140073 w 659499"/>
                  <a:gd name="connsiteY5" fmla="*/ 722421 h 722420"/>
                  <a:gd name="connsiteX6" fmla="*/ 140073 w 659499"/>
                  <a:gd name="connsiteY6" fmla="*/ 283142 h 722420"/>
                  <a:gd name="connsiteX7" fmla="*/ 366037 w 659499"/>
                  <a:gd name="connsiteY7" fmla="*/ 115438 h 722420"/>
                  <a:gd name="connsiteX8" fmla="*/ 518928 w 659499"/>
                  <a:gd name="connsiteY8" fmla="*/ 243442 h 722420"/>
                  <a:gd name="connsiteX9" fmla="*/ 519427 w 659499"/>
                  <a:gd name="connsiteY9" fmla="*/ 243442 h 722420"/>
                  <a:gd name="connsiteX10" fmla="*/ 519427 w 659499"/>
                  <a:gd name="connsiteY10" fmla="*/ 722421 h 722420"/>
                  <a:gd name="connsiteX11" fmla="*/ 659500 w 659499"/>
                  <a:gd name="connsiteY11" fmla="*/ 722421 h 722420"/>
                  <a:gd name="connsiteX12" fmla="*/ 659500 w 659499"/>
                  <a:gd name="connsiteY12" fmla="*/ 243442 h 722420"/>
                  <a:gd name="connsiteX13" fmla="*/ 391256 w 659499"/>
                  <a:gd name="connsiteY13" fmla="*/ 0 h 72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9499" h="722420">
                    <a:moveTo>
                      <a:pt x="391256" y="0"/>
                    </a:moveTo>
                    <a:cubicBezTo>
                      <a:pt x="218141" y="0"/>
                      <a:pt x="141488" y="98626"/>
                      <a:pt x="139990" y="100540"/>
                    </a:cubicBezTo>
                    <a:lnTo>
                      <a:pt x="139990" y="0"/>
                    </a:lnTo>
                    <a:lnTo>
                      <a:pt x="0" y="0"/>
                    </a:lnTo>
                    <a:lnTo>
                      <a:pt x="0" y="722421"/>
                    </a:lnTo>
                    <a:lnTo>
                      <a:pt x="140073" y="722421"/>
                    </a:lnTo>
                    <a:lnTo>
                      <a:pt x="140073" y="283142"/>
                    </a:lnTo>
                    <a:cubicBezTo>
                      <a:pt x="143069" y="177026"/>
                      <a:pt x="276567" y="115438"/>
                      <a:pt x="366037" y="115438"/>
                    </a:cubicBezTo>
                    <a:cubicBezTo>
                      <a:pt x="432870" y="115438"/>
                      <a:pt x="518928" y="161213"/>
                      <a:pt x="518928" y="243442"/>
                    </a:cubicBezTo>
                    <a:lnTo>
                      <a:pt x="519427" y="243442"/>
                    </a:lnTo>
                    <a:lnTo>
                      <a:pt x="519427" y="722421"/>
                    </a:lnTo>
                    <a:lnTo>
                      <a:pt x="659500" y="722421"/>
                    </a:lnTo>
                    <a:lnTo>
                      <a:pt x="659500" y="243442"/>
                    </a:lnTo>
                    <a:cubicBezTo>
                      <a:pt x="659417" y="80981"/>
                      <a:pt x="538986" y="0"/>
                      <a:pt x="391256" y="0"/>
                    </a:cubicBezTo>
                    <a:close/>
                  </a:path>
                </a:pathLst>
              </a:custGeom>
              <a:solidFill>
                <a:srgbClr val="3C3C3C"/>
              </a:solidFill>
              <a:ln w="8302" cap="flat">
                <a:noFill/>
                <a:prstDash val="solid"/>
                <a:miter/>
              </a:ln>
            </p:spPr>
            <p:txBody>
              <a:bodyPr rtlCol="0" anchor="ctr"/>
              <a:lstStyle/>
              <a:p>
                <a:endParaRPr lang="fr-FR"/>
              </a:p>
            </p:txBody>
          </p:sp>
          <p:sp>
            <p:nvSpPr>
              <p:cNvPr id="51" name="Forme libre : forme 50">
                <a:extLst>
                  <a:ext uri="{FF2B5EF4-FFF2-40B4-BE49-F238E27FC236}">
                    <a16:creationId xmlns:a16="http://schemas.microsoft.com/office/drawing/2014/main" id="{D4EF4E18-1600-4951-B2D3-81EA9BB0A9D0}"/>
                  </a:ext>
                </a:extLst>
              </p:cNvPr>
              <p:cNvSpPr/>
              <p:nvPr/>
            </p:nvSpPr>
            <p:spPr>
              <a:xfrm>
                <a:off x="5832180" y="4401770"/>
                <a:ext cx="586720" cy="736485"/>
              </a:xfrm>
              <a:custGeom>
                <a:avLst/>
                <a:gdLst>
                  <a:gd name="connsiteX0" fmla="*/ 363684 w 586720"/>
                  <a:gd name="connsiteY0" fmla="*/ 304532 h 736485"/>
                  <a:gd name="connsiteX1" fmla="*/ 363684 w 586720"/>
                  <a:gd name="connsiteY1" fmla="*/ 304365 h 736485"/>
                  <a:gd name="connsiteX2" fmla="*/ 237760 w 586720"/>
                  <a:gd name="connsiteY2" fmla="*/ 304365 h 736485"/>
                  <a:gd name="connsiteX3" fmla="*/ 133309 w 586720"/>
                  <a:gd name="connsiteY3" fmla="*/ 212565 h 736485"/>
                  <a:gd name="connsiteX4" fmla="*/ 284285 w 586720"/>
                  <a:gd name="connsiteY4" fmla="*/ 122512 h 736485"/>
                  <a:gd name="connsiteX5" fmla="*/ 503008 w 586720"/>
                  <a:gd name="connsiteY5" fmla="*/ 162128 h 736485"/>
                  <a:gd name="connsiteX6" fmla="*/ 551031 w 586720"/>
                  <a:gd name="connsiteY6" fmla="*/ 49188 h 736485"/>
                  <a:gd name="connsiteX7" fmla="*/ 298267 w 586720"/>
                  <a:gd name="connsiteY7" fmla="*/ 0 h 736485"/>
                  <a:gd name="connsiteX8" fmla="*/ 310 w 586720"/>
                  <a:gd name="connsiteY8" fmla="*/ 214313 h 736485"/>
                  <a:gd name="connsiteX9" fmla="*/ 223029 w 586720"/>
                  <a:gd name="connsiteY9" fmla="*/ 432037 h 736485"/>
                  <a:gd name="connsiteX10" fmla="*/ 223029 w 586720"/>
                  <a:gd name="connsiteY10" fmla="*/ 432204 h 736485"/>
                  <a:gd name="connsiteX11" fmla="*/ 348953 w 586720"/>
                  <a:gd name="connsiteY11" fmla="*/ 432204 h 736485"/>
                  <a:gd name="connsiteX12" fmla="*/ 453404 w 586720"/>
                  <a:gd name="connsiteY12" fmla="*/ 524005 h 736485"/>
                  <a:gd name="connsiteX13" fmla="*/ 302428 w 586720"/>
                  <a:gd name="connsiteY13" fmla="*/ 614057 h 736485"/>
                  <a:gd name="connsiteX14" fmla="*/ 59818 w 586720"/>
                  <a:gd name="connsiteY14" fmla="*/ 563704 h 736485"/>
                  <a:gd name="connsiteX15" fmla="*/ 12212 w 586720"/>
                  <a:gd name="connsiteY15" fmla="*/ 676062 h 736485"/>
                  <a:gd name="connsiteX16" fmla="*/ 288446 w 586720"/>
                  <a:gd name="connsiteY16" fmla="*/ 736486 h 736485"/>
                  <a:gd name="connsiteX17" fmla="*/ 586403 w 586720"/>
                  <a:gd name="connsiteY17" fmla="*/ 522173 h 736485"/>
                  <a:gd name="connsiteX18" fmla="*/ 363684 w 586720"/>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20"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8"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8"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477"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52" name="Forme libre : forme 51">
                <a:extLst>
                  <a:ext uri="{FF2B5EF4-FFF2-40B4-BE49-F238E27FC236}">
                    <a16:creationId xmlns:a16="http://schemas.microsoft.com/office/drawing/2014/main" id="{3284962D-7A7F-4349-9250-20D40BD3FEC1}"/>
                  </a:ext>
                </a:extLst>
              </p:cNvPr>
              <p:cNvSpPr/>
              <p:nvPr/>
            </p:nvSpPr>
            <p:spPr>
              <a:xfrm>
                <a:off x="5027341" y="4398358"/>
                <a:ext cx="698034" cy="741729"/>
              </a:xfrm>
              <a:custGeom>
                <a:avLst/>
                <a:gdLst>
                  <a:gd name="connsiteX0" fmla="*/ 355135 w 698034"/>
                  <a:gd name="connsiteY0" fmla="*/ 0 h 741729"/>
                  <a:gd name="connsiteX1" fmla="*/ 0 w 698034"/>
                  <a:gd name="connsiteY1" fmla="*/ 377856 h 741729"/>
                  <a:gd name="connsiteX2" fmla="*/ 387594 w 698034"/>
                  <a:gd name="connsiteY2" fmla="*/ 741730 h 741729"/>
                  <a:gd name="connsiteX3" fmla="*/ 662996 w 698034"/>
                  <a:gd name="connsiteY3" fmla="*/ 681306 h 741729"/>
                  <a:gd name="connsiteX4" fmla="*/ 611394 w 698034"/>
                  <a:gd name="connsiteY4" fmla="*/ 573609 h 741729"/>
                  <a:gd name="connsiteX5" fmla="*/ 383266 w 698034"/>
                  <a:gd name="connsiteY5" fmla="*/ 618386 h 741729"/>
                  <a:gd name="connsiteX6" fmla="*/ 145233 w 698034"/>
                  <a:gd name="connsiteY6" fmla="*/ 432121 h 741729"/>
                  <a:gd name="connsiteX7" fmla="*/ 556297 w 698034"/>
                  <a:gd name="connsiteY7" fmla="*/ 432121 h 741729"/>
                  <a:gd name="connsiteX8" fmla="*/ 698035 w 698034"/>
                  <a:gd name="connsiteY8" fmla="*/ 432121 h 741729"/>
                  <a:gd name="connsiteX9" fmla="*/ 698035 w 698034"/>
                  <a:gd name="connsiteY9" fmla="*/ 369200 h 741729"/>
                  <a:gd name="connsiteX10" fmla="*/ 355135 w 698034"/>
                  <a:gd name="connsiteY10" fmla="*/ 0 h 741729"/>
                  <a:gd name="connsiteX11" fmla="*/ 146981 w 698034"/>
                  <a:gd name="connsiteY11" fmla="*/ 316684 h 741729"/>
                  <a:gd name="connsiteX12" fmla="*/ 360378 w 698034"/>
                  <a:gd name="connsiteY12" fmla="*/ 119017 h 741729"/>
                  <a:gd name="connsiteX13" fmla="*/ 554549 w 698034"/>
                  <a:gd name="connsiteY13" fmla="*/ 316684 h 741729"/>
                  <a:gd name="connsiteX14" fmla="*/ 146981 w 698034"/>
                  <a:gd name="connsiteY14" fmla="*/ 316684 h 7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34" h="741729">
                    <a:moveTo>
                      <a:pt x="355135" y="0"/>
                    </a:moveTo>
                    <a:cubicBezTo>
                      <a:pt x="152224" y="0"/>
                      <a:pt x="0" y="117185"/>
                      <a:pt x="0" y="377856"/>
                    </a:cubicBezTo>
                    <a:cubicBezTo>
                      <a:pt x="0" y="638443"/>
                      <a:pt x="191924" y="741730"/>
                      <a:pt x="387594" y="741730"/>
                    </a:cubicBezTo>
                    <a:cubicBezTo>
                      <a:pt x="568199" y="741730"/>
                      <a:pt x="662996" y="681306"/>
                      <a:pt x="662996" y="681306"/>
                    </a:cubicBezTo>
                    <a:lnTo>
                      <a:pt x="611394" y="573609"/>
                    </a:lnTo>
                    <a:cubicBezTo>
                      <a:pt x="611394" y="573609"/>
                      <a:pt x="541482" y="618386"/>
                      <a:pt x="383266" y="618386"/>
                    </a:cubicBezTo>
                    <a:cubicBezTo>
                      <a:pt x="276234" y="618386"/>
                      <a:pt x="160963" y="586010"/>
                      <a:pt x="145233" y="432121"/>
                    </a:cubicBezTo>
                    <a:lnTo>
                      <a:pt x="556297" y="432121"/>
                    </a:lnTo>
                    <a:lnTo>
                      <a:pt x="698035" y="432121"/>
                    </a:lnTo>
                    <a:lnTo>
                      <a:pt x="698035" y="369200"/>
                    </a:lnTo>
                    <a:cubicBezTo>
                      <a:pt x="698035" y="131251"/>
                      <a:pt x="587757" y="0"/>
                      <a:pt x="355135" y="0"/>
                    </a:cubicBezTo>
                    <a:close/>
                    <a:moveTo>
                      <a:pt x="146981" y="316684"/>
                    </a:moveTo>
                    <a:cubicBezTo>
                      <a:pt x="162711" y="164459"/>
                      <a:pt x="241445" y="119017"/>
                      <a:pt x="360378" y="119017"/>
                    </a:cubicBezTo>
                    <a:cubicBezTo>
                      <a:pt x="488050" y="119017"/>
                      <a:pt x="545810" y="180272"/>
                      <a:pt x="554549" y="316684"/>
                    </a:cubicBezTo>
                    <a:lnTo>
                      <a:pt x="146981" y="316684"/>
                    </a:lnTo>
                    <a:close/>
                  </a:path>
                </a:pathLst>
              </a:custGeom>
              <a:solidFill>
                <a:srgbClr val="3C3C3C"/>
              </a:solidFill>
              <a:ln w="8302" cap="flat">
                <a:noFill/>
                <a:prstDash val="solid"/>
                <a:miter/>
              </a:ln>
            </p:spPr>
            <p:txBody>
              <a:bodyPr rtlCol="0" anchor="ctr"/>
              <a:lstStyle/>
              <a:p>
                <a:endParaRPr lang="fr-FR"/>
              </a:p>
            </p:txBody>
          </p:sp>
          <p:sp>
            <p:nvSpPr>
              <p:cNvPr id="53" name="Forme libre : forme 52">
                <a:extLst>
                  <a:ext uri="{FF2B5EF4-FFF2-40B4-BE49-F238E27FC236}">
                    <a16:creationId xmlns:a16="http://schemas.microsoft.com/office/drawing/2014/main" id="{476FCF11-4108-40BC-8178-ADD787625181}"/>
                  </a:ext>
                </a:extLst>
              </p:cNvPr>
              <p:cNvSpPr/>
              <p:nvPr/>
            </p:nvSpPr>
            <p:spPr>
              <a:xfrm>
                <a:off x="4342812" y="4401770"/>
                <a:ext cx="586713" cy="736485"/>
              </a:xfrm>
              <a:custGeom>
                <a:avLst/>
                <a:gdLst>
                  <a:gd name="connsiteX0" fmla="*/ 363684 w 586713"/>
                  <a:gd name="connsiteY0" fmla="*/ 304532 h 736485"/>
                  <a:gd name="connsiteX1" fmla="*/ 363684 w 586713"/>
                  <a:gd name="connsiteY1" fmla="*/ 304365 h 736485"/>
                  <a:gd name="connsiteX2" fmla="*/ 237760 w 586713"/>
                  <a:gd name="connsiteY2" fmla="*/ 304365 h 736485"/>
                  <a:gd name="connsiteX3" fmla="*/ 133309 w 586713"/>
                  <a:gd name="connsiteY3" fmla="*/ 212565 h 736485"/>
                  <a:gd name="connsiteX4" fmla="*/ 284285 w 586713"/>
                  <a:gd name="connsiteY4" fmla="*/ 122512 h 736485"/>
                  <a:gd name="connsiteX5" fmla="*/ 503008 w 586713"/>
                  <a:gd name="connsiteY5" fmla="*/ 162128 h 736485"/>
                  <a:gd name="connsiteX6" fmla="*/ 551031 w 586713"/>
                  <a:gd name="connsiteY6" fmla="*/ 49188 h 736485"/>
                  <a:gd name="connsiteX7" fmla="*/ 298267 w 586713"/>
                  <a:gd name="connsiteY7" fmla="*/ 0 h 736485"/>
                  <a:gd name="connsiteX8" fmla="*/ 310 w 586713"/>
                  <a:gd name="connsiteY8" fmla="*/ 214313 h 736485"/>
                  <a:gd name="connsiteX9" fmla="*/ 223029 w 586713"/>
                  <a:gd name="connsiteY9" fmla="*/ 432037 h 736485"/>
                  <a:gd name="connsiteX10" fmla="*/ 223029 w 586713"/>
                  <a:gd name="connsiteY10" fmla="*/ 432204 h 736485"/>
                  <a:gd name="connsiteX11" fmla="*/ 348953 w 586713"/>
                  <a:gd name="connsiteY11" fmla="*/ 432204 h 736485"/>
                  <a:gd name="connsiteX12" fmla="*/ 453404 w 586713"/>
                  <a:gd name="connsiteY12" fmla="*/ 524005 h 736485"/>
                  <a:gd name="connsiteX13" fmla="*/ 302429 w 586713"/>
                  <a:gd name="connsiteY13" fmla="*/ 614057 h 736485"/>
                  <a:gd name="connsiteX14" fmla="*/ 59818 w 586713"/>
                  <a:gd name="connsiteY14" fmla="*/ 563704 h 736485"/>
                  <a:gd name="connsiteX15" fmla="*/ 12212 w 586713"/>
                  <a:gd name="connsiteY15" fmla="*/ 676062 h 736485"/>
                  <a:gd name="connsiteX16" fmla="*/ 288446 w 586713"/>
                  <a:gd name="connsiteY16" fmla="*/ 736486 h 736485"/>
                  <a:gd name="connsiteX17" fmla="*/ 586403 w 586713"/>
                  <a:gd name="connsiteY17" fmla="*/ 522173 h 736485"/>
                  <a:gd name="connsiteX18" fmla="*/ 363684 w 586713"/>
                  <a:gd name="connsiteY18" fmla="*/ 304532 h 73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713" h="736485">
                    <a:moveTo>
                      <a:pt x="363684" y="304532"/>
                    </a:moveTo>
                    <a:lnTo>
                      <a:pt x="363684" y="304365"/>
                    </a:lnTo>
                    <a:lnTo>
                      <a:pt x="237760" y="304365"/>
                    </a:lnTo>
                    <a:cubicBezTo>
                      <a:pt x="167765" y="304365"/>
                      <a:pt x="130479" y="277400"/>
                      <a:pt x="133309" y="212565"/>
                    </a:cubicBezTo>
                    <a:cubicBezTo>
                      <a:pt x="136305" y="144151"/>
                      <a:pt x="210794" y="122512"/>
                      <a:pt x="284285" y="122512"/>
                    </a:cubicBezTo>
                    <a:cubicBezTo>
                      <a:pt x="388986" y="122512"/>
                      <a:pt x="466305" y="147397"/>
                      <a:pt x="503008" y="162128"/>
                    </a:cubicBezTo>
                    <a:lnTo>
                      <a:pt x="551031" y="49188"/>
                    </a:lnTo>
                    <a:cubicBezTo>
                      <a:pt x="510749" y="31710"/>
                      <a:pt x="420945" y="0"/>
                      <a:pt x="298267" y="0"/>
                    </a:cubicBezTo>
                    <a:cubicBezTo>
                      <a:pt x="175838" y="0"/>
                      <a:pt x="7468" y="48605"/>
                      <a:pt x="310" y="214313"/>
                    </a:cubicBezTo>
                    <a:cubicBezTo>
                      <a:pt x="-6681" y="375775"/>
                      <a:pt x="105594" y="429457"/>
                      <a:pt x="223029" y="432037"/>
                    </a:cubicBezTo>
                    <a:lnTo>
                      <a:pt x="223029" y="432204"/>
                    </a:lnTo>
                    <a:lnTo>
                      <a:pt x="348953" y="432204"/>
                    </a:lnTo>
                    <a:cubicBezTo>
                      <a:pt x="418948" y="432204"/>
                      <a:pt x="456234" y="459170"/>
                      <a:pt x="453404" y="524005"/>
                    </a:cubicBezTo>
                    <a:cubicBezTo>
                      <a:pt x="450408" y="592418"/>
                      <a:pt x="375919" y="614057"/>
                      <a:pt x="302429" y="614057"/>
                    </a:cubicBezTo>
                    <a:cubicBezTo>
                      <a:pt x="153700" y="614057"/>
                      <a:pt x="59818" y="563704"/>
                      <a:pt x="59818" y="563704"/>
                    </a:cubicBezTo>
                    <a:lnTo>
                      <a:pt x="12212" y="676062"/>
                    </a:lnTo>
                    <a:cubicBezTo>
                      <a:pt x="12212" y="676062"/>
                      <a:pt x="119160" y="736486"/>
                      <a:pt x="288446" y="736486"/>
                    </a:cubicBezTo>
                    <a:cubicBezTo>
                      <a:pt x="410875" y="736486"/>
                      <a:pt x="579245" y="687881"/>
                      <a:pt x="586403" y="522173"/>
                    </a:cubicBezTo>
                    <a:cubicBezTo>
                      <a:pt x="593394" y="360877"/>
                      <a:pt x="481119" y="307195"/>
                      <a:pt x="363684" y="304532"/>
                    </a:cubicBezTo>
                    <a:close/>
                  </a:path>
                </a:pathLst>
              </a:custGeom>
              <a:solidFill>
                <a:srgbClr val="3C3C3C"/>
              </a:solidFill>
              <a:ln w="8302" cap="flat">
                <a:noFill/>
                <a:prstDash val="solid"/>
                <a:miter/>
              </a:ln>
            </p:spPr>
            <p:txBody>
              <a:bodyPr rtlCol="0" anchor="ctr"/>
              <a:lstStyle/>
              <a:p>
                <a:endParaRPr lang="fr-FR"/>
              </a:p>
            </p:txBody>
          </p:sp>
          <p:sp>
            <p:nvSpPr>
              <p:cNvPr id="54" name="Forme libre : forme 53">
                <a:extLst>
                  <a:ext uri="{FF2B5EF4-FFF2-40B4-BE49-F238E27FC236}">
                    <a16:creationId xmlns:a16="http://schemas.microsoft.com/office/drawing/2014/main" id="{D22E4527-8C28-490C-A537-25A59F3C9541}"/>
                  </a:ext>
                </a:extLst>
              </p:cNvPr>
              <p:cNvSpPr/>
              <p:nvPr/>
            </p:nvSpPr>
            <p:spPr>
              <a:xfrm>
                <a:off x="2724335" y="4403352"/>
                <a:ext cx="669903" cy="732990"/>
              </a:xfrm>
              <a:custGeom>
                <a:avLst/>
                <a:gdLst>
                  <a:gd name="connsiteX0" fmla="*/ 333079 w 669903"/>
                  <a:gd name="connsiteY0" fmla="*/ 0 h 732990"/>
                  <a:gd name="connsiteX1" fmla="*/ 58509 w 669903"/>
                  <a:gd name="connsiteY1" fmla="*/ 45026 h 732990"/>
                  <a:gd name="connsiteX2" fmla="*/ 113856 w 669903"/>
                  <a:gd name="connsiteY2" fmla="*/ 157884 h 732990"/>
                  <a:gd name="connsiteX3" fmla="*/ 348976 w 669903"/>
                  <a:gd name="connsiteY3" fmla="*/ 122429 h 732990"/>
                  <a:gd name="connsiteX4" fmla="*/ 530080 w 669903"/>
                  <a:gd name="connsiteY4" fmla="*/ 253929 h 732990"/>
                  <a:gd name="connsiteX5" fmla="*/ 530080 w 669903"/>
                  <a:gd name="connsiteY5" fmla="*/ 297374 h 732990"/>
                  <a:gd name="connsiteX6" fmla="*/ 253596 w 669903"/>
                  <a:gd name="connsiteY6" fmla="*/ 297374 h 732990"/>
                  <a:gd name="connsiteX7" fmla="*/ 0 w 669903"/>
                  <a:gd name="connsiteY7" fmla="*/ 514267 h 732990"/>
                  <a:gd name="connsiteX8" fmla="*/ 273571 w 669903"/>
                  <a:gd name="connsiteY8" fmla="*/ 732990 h 732990"/>
                  <a:gd name="connsiteX9" fmla="*/ 529997 w 669903"/>
                  <a:gd name="connsiteY9" fmla="*/ 632284 h 732990"/>
                  <a:gd name="connsiteX10" fmla="*/ 529997 w 669903"/>
                  <a:gd name="connsiteY10" fmla="*/ 732990 h 732990"/>
                  <a:gd name="connsiteX11" fmla="*/ 669903 w 669903"/>
                  <a:gd name="connsiteY11" fmla="*/ 732990 h 732990"/>
                  <a:gd name="connsiteX12" fmla="*/ 669903 w 669903"/>
                  <a:gd name="connsiteY12" fmla="*/ 214313 h 732990"/>
                  <a:gd name="connsiteX13" fmla="*/ 333079 w 669903"/>
                  <a:gd name="connsiteY13" fmla="*/ 0 h 732990"/>
                  <a:gd name="connsiteX14" fmla="*/ 529997 w 669903"/>
                  <a:gd name="connsiteY14" fmla="*/ 446269 h 732990"/>
                  <a:gd name="connsiteX15" fmla="*/ 299288 w 669903"/>
                  <a:gd name="connsiteY15" fmla="*/ 617553 h 732990"/>
                  <a:gd name="connsiteX16" fmla="*/ 143319 w 669903"/>
                  <a:gd name="connsiteY16" fmla="*/ 512602 h 732990"/>
                  <a:gd name="connsiteX17" fmla="*/ 262335 w 669903"/>
                  <a:gd name="connsiteY17" fmla="*/ 407651 h 732990"/>
                  <a:gd name="connsiteX18" fmla="*/ 529997 w 669903"/>
                  <a:gd name="connsiteY18" fmla="*/ 407651 h 732990"/>
                  <a:gd name="connsiteX19" fmla="*/ 529997 w 669903"/>
                  <a:gd name="connsiteY19" fmla="*/ 446269 h 73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9903" h="732990">
                    <a:moveTo>
                      <a:pt x="333079" y="0"/>
                    </a:moveTo>
                    <a:cubicBezTo>
                      <a:pt x="204741" y="0"/>
                      <a:pt x="108197" y="27132"/>
                      <a:pt x="58509" y="45026"/>
                    </a:cubicBezTo>
                    <a:lnTo>
                      <a:pt x="113856" y="157884"/>
                    </a:lnTo>
                    <a:cubicBezTo>
                      <a:pt x="159132" y="143069"/>
                      <a:pt x="241278" y="122429"/>
                      <a:pt x="348976" y="122429"/>
                    </a:cubicBezTo>
                    <a:cubicBezTo>
                      <a:pt x="432037" y="122429"/>
                      <a:pt x="530080" y="145067"/>
                      <a:pt x="530080" y="253929"/>
                    </a:cubicBezTo>
                    <a:cubicBezTo>
                      <a:pt x="530080" y="253929"/>
                      <a:pt x="529914" y="293712"/>
                      <a:pt x="530080" y="297374"/>
                    </a:cubicBezTo>
                    <a:lnTo>
                      <a:pt x="253596" y="297374"/>
                    </a:lnTo>
                    <a:cubicBezTo>
                      <a:pt x="113690" y="297374"/>
                      <a:pt x="0" y="346396"/>
                      <a:pt x="0" y="514267"/>
                    </a:cubicBezTo>
                    <a:cubicBezTo>
                      <a:pt x="0" y="664411"/>
                      <a:pt x="122928" y="732990"/>
                      <a:pt x="273571" y="732990"/>
                    </a:cubicBezTo>
                    <a:cubicBezTo>
                      <a:pt x="451929" y="732990"/>
                      <a:pt x="529997" y="632284"/>
                      <a:pt x="529997" y="632284"/>
                    </a:cubicBezTo>
                    <a:lnTo>
                      <a:pt x="529997" y="732990"/>
                    </a:lnTo>
                    <a:lnTo>
                      <a:pt x="669903" y="732990"/>
                    </a:lnTo>
                    <a:lnTo>
                      <a:pt x="669903" y="214313"/>
                    </a:lnTo>
                    <a:cubicBezTo>
                      <a:pt x="661830" y="48605"/>
                      <a:pt x="471488" y="0"/>
                      <a:pt x="333079" y="0"/>
                    </a:cubicBezTo>
                    <a:close/>
                    <a:moveTo>
                      <a:pt x="529997" y="446269"/>
                    </a:moveTo>
                    <a:cubicBezTo>
                      <a:pt x="529997" y="554633"/>
                      <a:pt x="391672" y="617553"/>
                      <a:pt x="299288" y="617553"/>
                    </a:cubicBezTo>
                    <a:cubicBezTo>
                      <a:pt x="231125" y="617553"/>
                      <a:pt x="143319" y="594749"/>
                      <a:pt x="143319" y="512602"/>
                    </a:cubicBezTo>
                    <a:cubicBezTo>
                      <a:pt x="143319" y="430373"/>
                      <a:pt x="190592" y="407651"/>
                      <a:pt x="262335" y="407651"/>
                    </a:cubicBezTo>
                    <a:lnTo>
                      <a:pt x="529997" y="407651"/>
                    </a:lnTo>
                    <a:lnTo>
                      <a:pt x="529997" y="446269"/>
                    </a:lnTo>
                    <a:close/>
                  </a:path>
                </a:pathLst>
              </a:custGeom>
              <a:solidFill>
                <a:srgbClr val="3C3C3C"/>
              </a:solidFill>
              <a:ln w="8302" cap="flat">
                <a:noFill/>
                <a:prstDash val="solid"/>
                <a:miter/>
              </a:ln>
            </p:spPr>
            <p:txBody>
              <a:bodyPr rtlCol="0" anchor="ctr"/>
              <a:lstStyle/>
              <a:p>
                <a:endParaRPr lang="fr-FR"/>
              </a:p>
            </p:txBody>
          </p:sp>
        </p:grpSp>
        <p:grpSp>
          <p:nvGrpSpPr>
            <p:cNvPr id="44" name="Groupe 43">
              <a:extLst>
                <a:ext uri="{FF2B5EF4-FFF2-40B4-BE49-F238E27FC236}">
                  <a16:creationId xmlns:a16="http://schemas.microsoft.com/office/drawing/2014/main" id="{7A93ACC7-0FC5-4E42-9A92-E233EF4B3BDD}"/>
                </a:ext>
              </a:extLst>
            </p:cNvPr>
            <p:cNvGrpSpPr/>
            <p:nvPr userDrawn="1"/>
          </p:nvGrpSpPr>
          <p:grpSpPr>
            <a:xfrm>
              <a:off x="2752472" y="0"/>
              <a:ext cx="3638377" cy="3631244"/>
              <a:chOff x="2752472" y="0"/>
              <a:chExt cx="3638377" cy="3631244"/>
            </a:xfrm>
          </p:grpSpPr>
          <p:sp>
            <p:nvSpPr>
              <p:cNvPr id="45" name="Forme libre : forme 44">
                <a:extLst>
                  <a:ext uri="{FF2B5EF4-FFF2-40B4-BE49-F238E27FC236}">
                    <a16:creationId xmlns:a16="http://schemas.microsoft.com/office/drawing/2014/main" id="{57603CFD-4D04-4A34-A606-ACDAC0C83EBE}"/>
                  </a:ext>
                </a:extLst>
              </p:cNvPr>
              <p:cNvSpPr/>
              <p:nvPr/>
            </p:nvSpPr>
            <p:spPr>
              <a:xfrm>
                <a:off x="3627443" y="0"/>
                <a:ext cx="1911500" cy="962868"/>
              </a:xfrm>
              <a:custGeom>
                <a:avLst/>
                <a:gdLst>
                  <a:gd name="connsiteX0" fmla="*/ 1911501 w 1911500"/>
                  <a:gd name="connsiteY0" fmla="*/ 277816 h 962868"/>
                  <a:gd name="connsiteX1" fmla="*/ 958955 w 1911500"/>
                  <a:gd name="connsiteY1" fmla="*/ 0 h 962868"/>
                  <a:gd name="connsiteX2" fmla="*/ 0 w 1911500"/>
                  <a:gd name="connsiteY2" fmla="*/ 264499 h 962868"/>
                  <a:gd name="connsiteX3" fmla="*/ 956791 w 1911500"/>
                  <a:gd name="connsiteY3" fmla="*/ 962867 h 962868"/>
                  <a:gd name="connsiteX4" fmla="*/ 1911501 w 1911500"/>
                  <a:gd name="connsiteY4" fmla="*/ 277816 h 9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00" h="962868">
                    <a:moveTo>
                      <a:pt x="1911501" y="277816"/>
                    </a:moveTo>
                    <a:cubicBezTo>
                      <a:pt x="1651163" y="110610"/>
                      <a:pt x="1308430" y="0"/>
                      <a:pt x="958955" y="0"/>
                    </a:cubicBezTo>
                    <a:cubicBezTo>
                      <a:pt x="634199" y="0"/>
                      <a:pt x="299621" y="79316"/>
                      <a:pt x="0" y="264499"/>
                    </a:cubicBezTo>
                    <a:cubicBezTo>
                      <a:pt x="0" y="264499"/>
                      <a:pt x="408317" y="961618"/>
                      <a:pt x="956791" y="962867"/>
                    </a:cubicBezTo>
                    <a:cubicBezTo>
                      <a:pt x="1505264" y="964115"/>
                      <a:pt x="1911501" y="277816"/>
                      <a:pt x="1911501" y="277816"/>
                    </a:cubicBezTo>
                    <a:close/>
                  </a:path>
                </a:pathLst>
              </a:custGeom>
              <a:solidFill>
                <a:srgbClr val="FFE800"/>
              </a:solidFill>
              <a:ln w="8302" cap="flat">
                <a:noFill/>
                <a:prstDash val="solid"/>
                <a:miter/>
              </a:ln>
            </p:spPr>
            <p:txBody>
              <a:bodyPr rtlCol="0" anchor="ctr"/>
              <a:lstStyle/>
              <a:p>
                <a:endParaRPr lang="fr-FR"/>
              </a:p>
            </p:txBody>
          </p:sp>
          <p:sp>
            <p:nvSpPr>
              <p:cNvPr id="46" name="Forme libre : forme 45">
                <a:extLst>
                  <a:ext uri="{FF2B5EF4-FFF2-40B4-BE49-F238E27FC236}">
                    <a16:creationId xmlns:a16="http://schemas.microsoft.com/office/drawing/2014/main" id="{43458750-899D-4394-B830-1E9A3B51E930}"/>
                  </a:ext>
                </a:extLst>
              </p:cNvPr>
              <p:cNvSpPr/>
              <p:nvPr/>
            </p:nvSpPr>
            <p:spPr>
              <a:xfrm>
                <a:off x="2752472" y="435699"/>
                <a:ext cx="1037602" cy="1816620"/>
              </a:xfrm>
              <a:custGeom>
                <a:avLst/>
                <a:gdLst>
                  <a:gd name="connsiteX0" fmla="*/ 638936 w 1037602"/>
                  <a:gd name="connsiteY0" fmla="*/ 0 h 1816620"/>
                  <a:gd name="connsiteX1" fmla="*/ 88964 w 1037602"/>
                  <a:gd name="connsiteY1" fmla="*/ 826040 h 1816620"/>
                  <a:gd name="connsiteX2" fmla="*/ 53675 w 1037602"/>
                  <a:gd name="connsiteY2" fmla="*/ 1816621 h 1816620"/>
                  <a:gd name="connsiteX3" fmla="*/ 1004058 w 1037602"/>
                  <a:gd name="connsiteY3" fmla="*/ 1125578 h 1816620"/>
                  <a:gd name="connsiteX4" fmla="*/ 638936 w 1037602"/>
                  <a:gd name="connsiteY4" fmla="*/ 0 h 181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602" h="1816620">
                    <a:moveTo>
                      <a:pt x="638936" y="0"/>
                    </a:moveTo>
                    <a:cubicBezTo>
                      <a:pt x="389085" y="210151"/>
                      <a:pt x="197660" y="493876"/>
                      <a:pt x="88964" y="826040"/>
                    </a:cubicBezTo>
                    <a:cubicBezTo>
                      <a:pt x="-19732" y="1158203"/>
                      <a:pt x="-25558" y="1487787"/>
                      <a:pt x="53675" y="1816621"/>
                    </a:cubicBezTo>
                    <a:cubicBezTo>
                      <a:pt x="53675" y="1816621"/>
                      <a:pt x="833440" y="1646919"/>
                      <a:pt x="1004058" y="1125578"/>
                    </a:cubicBezTo>
                    <a:cubicBezTo>
                      <a:pt x="1174675" y="604236"/>
                      <a:pt x="638936" y="0"/>
                      <a:pt x="638936" y="0"/>
                    </a:cubicBezTo>
                    <a:close/>
                  </a:path>
                </a:pathLst>
              </a:custGeom>
              <a:solidFill>
                <a:srgbClr val="FF9940"/>
              </a:solidFill>
              <a:ln w="8302"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091F78CC-3B11-43B4-8B6D-739240B1A3D0}"/>
                  </a:ext>
                </a:extLst>
              </p:cNvPr>
              <p:cNvSpPr/>
              <p:nvPr/>
            </p:nvSpPr>
            <p:spPr>
              <a:xfrm>
                <a:off x="2887295" y="2362027"/>
                <a:ext cx="1547103" cy="1269217"/>
              </a:xfrm>
              <a:custGeom>
                <a:avLst/>
                <a:gdLst>
                  <a:gd name="connsiteX0" fmla="*/ 0 w 1547103"/>
                  <a:gd name="connsiteY0" fmla="*/ 140976 h 1269217"/>
                  <a:gd name="connsiteX1" fmla="*/ 609064 w 1547103"/>
                  <a:gd name="connsiteY1" fmla="*/ 922489 h 1269217"/>
                  <a:gd name="connsiteX2" fmla="*/ 1541802 w 1547103"/>
                  <a:gd name="connsiteY2" fmla="*/ 1269217 h 1269217"/>
                  <a:gd name="connsiteX3" fmla="*/ 1176846 w 1547103"/>
                  <a:gd name="connsiteY3" fmla="*/ 144722 h 1269217"/>
                  <a:gd name="connsiteX4" fmla="*/ 0 w 1547103"/>
                  <a:gd name="connsiteY4" fmla="*/ 140976 h 126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3" h="1269217">
                    <a:moveTo>
                      <a:pt x="0" y="140976"/>
                    </a:moveTo>
                    <a:cubicBezTo>
                      <a:pt x="127755" y="449503"/>
                      <a:pt x="330998" y="715833"/>
                      <a:pt x="609064" y="922489"/>
                    </a:cubicBezTo>
                    <a:cubicBezTo>
                      <a:pt x="889543" y="1130976"/>
                      <a:pt x="1229030" y="1248660"/>
                      <a:pt x="1541802" y="1269217"/>
                    </a:cubicBezTo>
                    <a:cubicBezTo>
                      <a:pt x="1541802" y="1269217"/>
                      <a:pt x="1619870" y="468146"/>
                      <a:pt x="1176846" y="144722"/>
                    </a:cubicBezTo>
                    <a:cubicBezTo>
                      <a:pt x="733823" y="-178703"/>
                      <a:pt x="0" y="140976"/>
                      <a:pt x="0" y="140976"/>
                    </a:cubicBezTo>
                    <a:close/>
                  </a:path>
                </a:pathLst>
              </a:custGeom>
              <a:solidFill>
                <a:srgbClr val="E1000F"/>
              </a:solidFill>
              <a:ln w="8302" cap="flat">
                <a:noFill/>
                <a:prstDash val="solid"/>
                <a:miter/>
              </a:ln>
            </p:spPr>
            <p:txBody>
              <a:bodyPr rtlCol="0" anchor="ctr"/>
              <a:lstStyle/>
              <a:p>
                <a:endParaRPr lang="fr-FR"/>
              </a:p>
            </p:txBody>
          </p:sp>
          <p:sp>
            <p:nvSpPr>
              <p:cNvPr id="48" name="Forme libre : forme 47">
                <a:extLst>
                  <a:ext uri="{FF2B5EF4-FFF2-40B4-BE49-F238E27FC236}">
                    <a16:creationId xmlns:a16="http://schemas.microsoft.com/office/drawing/2014/main" id="{25815A24-B8B0-4B4D-9625-670E8EA1BFD7}"/>
                  </a:ext>
                </a:extLst>
              </p:cNvPr>
              <p:cNvSpPr/>
              <p:nvPr/>
            </p:nvSpPr>
            <p:spPr>
              <a:xfrm>
                <a:off x="4718054" y="2358044"/>
                <a:ext cx="1543227" cy="1272450"/>
              </a:xfrm>
              <a:custGeom>
                <a:avLst/>
                <a:gdLst>
                  <a:gd name="connsiteX0" fmla="*/ 7086 w 1543227"/>
                  <a:gd name="connsiteY0" fmla="*/ 1272451 h 1272450"/>
                  <a:gd name="connsiteX1" fmla="*/ 933915 w 1543227"/>
                  <a:gd name="connsiteY1" fmla="*/ 921977 h 1272450"/>
                  <a:gd name="connsiteX2" fmla="*/ 1543228 w 1543227"/>
                  <a:gd name="connsiteY2" fmla="*/ 135637 h 1272450"/>
                  <a:gd name="connsiteX3" fmla="*/ 359973 w 1543227"/>
                  <a:gd name="connsiteY3" fmla="*/ 148787 h 1272450"/>
                  <a:gd name="connsiteX4" fmla="*/ 7086 w 1543227"/>
                  <a:gd name="connsiteY4" fmla="*/ 1272451 h 127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227" h="1272450">
                    <a:moveTo>
                      <a:pt x="7086" y="1272451"/>
                    </a:moveTo>
                    <a:cubicBezTo>
                      <a:pt x="357560" y="1237412"/>
                      <a:pt x="650856" y="1126885"/>
                      <a:pt x="933915" y="921977"/>
                    </a:cubicBezTo>
                    <a:cubicBezTo>
                      <a:pt x="1207902" y="723644"/>
                      <a:pt x="1416388" y="443082"/>
                      <a:pt x="1543228" y="135637"/>
                    </a:cubicBezTo>
                    <a:cubicBezTo>
                      <a:pt x="1543228" y="135637"/>
                      <a:pt x="800417" y="-178133"/>
                      <a:pt x="359973" y="148787"/>
                    </a:cubicBezTo>
                    <a:cubicBezTo>
                      <a:pt x="-80470" y="475708"/>
                      <a:pt x="7086" y="1272451"/>
                      <a:pt x="7086" y="1272451"/>
                    </a:cubicBezTo>
                    <a:close/>
                  </a:path>
                </a:pathLst>
              </a:custGeom>
              <a:solidFill>
                <a:srgbClr val="5770BE"/>
              </a:solidFill>
              <a:ln w="8302" cap="flat">
                <a:noFill/>
                <a:prstDash val="solid"/>
                <a:miter/>
              </a:ln>
            </p:spPr>
            <p:txBody>
              <a:bodyPr rtlCol="0" anchor="ctr"/>
              <a:lstStyle/>
              <a:p>
                <a:endParaRPr lang="fr-FR"/>
              </a:p>
            </p:txBody>
          </p:sp>
          <p:sp>
            <p:nvSpPr>
              <p:cNvPr id="49" name="Forme libre : forme 48">
                <a:extLst>
                  <a:ext uri="{FF2B5EF4-FFF2-40B4-BE49-F238E27FC236}">
                    <a16:creationId xmlns:a16="http://schemas.microsoft.com/office/drawing/2014/main" id="{CC32A3B7-91D8-4CBD-9C74-C8A91E4E80F7}"/>
                  </a:ext>
                </a:extLst>
              </p:cNvPr>
              <p:cNvSpPr/>
              <p:nvPr/>
            </p:nvSpPr>
            <p:spPr>
              <a:xfrm>
                <a:off x="5355803" y="439111"/>
                <a:ext cx="1035046" cy="1817120"/>
              </a:xfrm>
              <a:custGeom>
                <a:avLst/>
                <a:gdLst>
                  <a:gd name="connsiteX0" fmla="*/ 982049 w 1035046"/>
                  <a:gd name="connsiteY0" fmla="*/ 1817120 h 1817120"/>
                  <a:gd name="connsiteX1" fmla="*/ 949090 w 1035046"/>
                  <a:gd name="connsiteY1" fmla="*/ 825207 h 1817120"/>
                  <a:gd name="connsiteX2" fmla="*/ 401615 w 1035046"/>
                  <a:gd name="connsiteY2" fmla="*/ 0 h 1817120"/>
                  <a:gd name="connsiteX3" fmla="*/ 32665 w 1035046"/>
                  <a:gd name="connsiteY3" fmla="*/ 1120667 h 1817120"/>
                  <a:gd name="connsiteX4" fmla="*/ 982049 w 1035046"/>
                  <a:gd name="connsiteY4" fmla="*/ 1817120 h 181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46" h="1817120">
                    <a:moveTo>
                      <a:pt x="982049" y="1817120"/>
                    </a:moveTo>
                    <a:cubicBezTo>
                      <a:pt x="1058369" y="1502268"/>
                      <a:pt x="1056371" y="1157787"/>
                      <a:pt x="949090" y="825207"/>
                    </a:cubicBezTo>
                    <a:cubicBezTo>
                      <a:pt x="841809" y="492627"/>
                      <a:pt x="649718" y="217642"/>
                      <a:pt x="401615" y="0"/>
                    </a:cubicBezTo>
                    <a:cubicBezTo>
                      <a:pt x="401615" y="0"/>
                      <a:pt x="-135706" y="598660"/>
                      <a:pt x="32665" y="1120667"/>
                    </a:cubicBezTo>
                    <a:cubicBezTo>
                      <a:pt x="200952" y="1642674"/>
                      <a:pt x="982049" y="1817120"/>
                      <a:pt x="982049" y="1817120"/>
                    </a:cubicBezTo>
                    <a:close/>
                  </a:path>
                </a:pathLst>
              </a:custGeom>
              <a:solidFill>
                <a:srgbClr val="00AC8C"/>
              </a:solidFill>
              <a:ln w="8302"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18857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de titre 1">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chemeClr val="bg2"/>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420862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de titre 2">
    <p:bg>
      <p:bgPr>
        <a:solidFill>
          <a:srgbClr val="FFE800"/>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rgbClr val="262626"/>
                </a:solidFill>
              </a:defRPr>
            </a:lvl1pPr>
          </a:lstStyle>
          <a:p>
            <a:r>
              <a:rPr lang="fr-FR" dirty="0" smtClean="0"/>
              <a:t>1. Titre de partie</a:t>
            </a:r>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rgbClr val="262626"/>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11EC5EB1-2433-445A-90EB-40A3439D696C}"/>
              </a:ext>
            </a:extLst>
          </p:cNvPr>
          <p:cNvGrpSpPr/>
          <p:nvPr userDrawn="1"/>
        </p:nvGrpSpPr>
        <p:grpSpPr>
          <a:xfrm>
            <a:off x="4770120" y="1277220"/>
            <a:ext cx="2560320" cy="2520422"/>
            <a:chOff x="2024062" y="61912"/>
            <a:chExt cx="5097779" cy="5018340"/>
          </a:xfrm>
          <a:solidFill>
            <a:srgbClr val="FF9940"/>
          </a:solidFill>
        </p:grpSpPr>
        <p:sp>
          <p:nvSpPr>
            <p:cNvPr id="18" name="Forme libre : forme 7">
              <a:extLst>
                <a:ext uri="{FF2B5EF4-FFF2-40B4-BE49-F238E27FC236}">
                  <a16:creationId xmlns:a16="http://schemas.microsoft.com/office/drawing/2014/main" id="{980A77CA-4106-4CFD-9089-5D17008DBD8F}"/>
                </a:ext>
              </a:extLst>
            </p:cNvPr>
            <p:cNvSpPr/>
            <p:nvPr/>
          </p:nvSpPr>
          <p:spPr>
            <a:xfrm>
              <a:off x="4123409" y="3661504"/>
              <a:ext cx="726675" cy="1418748"/>
            </a:xfrm>
            <a:custGeom>
              <a:avLst/>
              <a:gdLst>
                <a:gd name="connsiteX0" fmla="*/ 5487 w 726675"/>
                <a:gd name="connsiteY0" fmla="*/ 635032 h 1418748"/>
                <a:gd name="connsiteX1" fmla="*/ 407442 w 726675"/>
                <a:gd name="connsiteY1" fmla="*/ 1418749 h 1418748"/>
                <a:gd name="connsiteX2" fmla="*/ 712242 w 726675"/>
                <a:gd name="connsiteY2" fmla="*/ 734949 h 1418748"/>
                <a:gd name="connsiteX3" fmla="*/ 617373 w 726675"/>
                <a:gd name="connsiteY3" fmla="*/ 0 h 1418748"/>
                <a:gd name="connsiteX4" fmla="*/ 5487 w 726675"/>
                <a:gd name="connsiteY4" fmla="*/ 635032 h 141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75" h="1418748">
                  <a:moveTo>
                    <a:pt x="5487" y="635032"/>
                  </a:moveTo>
                  <a:cubicBezTo>
                    <a:pt x="-52996" y="1032129"/>
                    <a:pt x="374581" y="1391888"/>
                    <a:pt x="407442" y="1418749"/>
                  </a:cubicBezTo>
                  <a:cubicBezTo>
                    <a:pt x="565176" y="1229868"/>
                    <a:pt x="674333" y="996315"/>
                    <a:pt x="712242" y="734949"/>
                  </a:cubicBezTo>
                  <a:cubicBezTo>
                    <a:pt x="749771" y="476345"/>
                    <a:pt x="712718" y="224028"/>
                    <a:pt x="617373" y="0"/>
                  </a:cubicBezTo>
                  <a:cubicBezTo>
                    <a:pt x="586512" y="12763"/>
                    <a:pt x="64447" y="234410"/>
                    <a:pt x="5487" y="635032"/>
                  </a:cubicBezTo>
                  <a:close/>
                </a:path>
              </a:pathLst>
            </a:custGeom>
            <a:grpFill/>
            <a:ln w="9525" cap="flat">
              <a:noFill/>
              <a:prstDash val="solid"/>
              <a:miter/>
            </a:ln>
          </p:spPr>
          <p:txBody>
            <a:bodyPr rtlCol="0" anchor="ctr"/>
            <a:lstStyle/>
            <a:p>
              <a:endParaRPr lang="fr-FR"/>
            </a:p>
          </p:txBody>
        </p:sp>
        <p:sp>
          <p:nvSpPr>
            <p:cNvPr id="19" name="Forme libre : forme 10">
              <a:extLst>
                <a:ext uri="{FF2B5EF4-FFF2-40B4-BE49-F238E27FC236}">
                  <a16:creationId xmlns:a16="http://schemas.microsoft.com/office/drawing/2014/main" id="{0249ABE6-2F7B-4AA0-8FB6-54E6BF81A1B2}"/>
                </a:ext>
              </a:extLst>
            </p:cNvPr>
            <p:cNvSpPr/>
            <p:nvPr/>
          </p:nvSpPr>
          <p:spPr>
            <a:xfrm>
              <a:off x="5837681" y="2484253"/>
              <a:ext cx="1284160" cy="839943"/>
            </a:xfrm>
            <a:custGeom>
              <a:avLst/>
              <a:gdLst>
                <a:gd name="connsiteX0" fmla="*/ 414814 w 1284160"/>
                <a:gd name="connsiteY0" fmla="*/ 783012 h 839943"/>
                <a:gd name="connsiteX1" fmla="*/ 1284161 w 1284160"/>
                <a:gd name="connsiteY1" fmla="*/ 643185 h 839943"/>
                <a:gd name="connsiteX2" fmla="*/ 316992 w 1284160"/>
                <a:gd name="connsiteY2" fmla="*/ 14345 h 839943"/>
                <a:gd name="connsiteX3" fmla="*/ 0 w 1284160"/>
                <a:gd name="connsiteY3" fmla="*/ 5105 h 839943"/>
                <a:gd name="connsiteX4" fmla="*/ 414814 w 1284160"/>
                <a:gd name="connsiteY4" fmla="*/ 783012 h 83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60" h="839943">
                  <a:moveTo>
                    <a:pt x="414814" y="783012"/>
                  </a:moveTo>
                  <a:cubicBezTo>
                    <a:pt x="773430" y="960844"/>
                    <a:pt x="1246061" y="667474"/>
                    <a:pt x="1284161" y="643185"/>
                  </a:cubicBezTo>
                  <a:cubicBezTo>
                    <a:pt x="1076801" y="314096"/>
                    <a:pt x="732091" y="74447"/>
                    <a:pt x="316992" y="14345"/>
                  </a:cubicBezTo>
                  <a:cubicBezTo>
                    <a:pt x="209740" y="-1181"/>
                    <a:pt x="103537" y="-3848"/>
                    <a:pt x="0" y="5105"/>
                  </a:cubicBezTo>
                  <a:cubicBezTo>
                    <a:pt x="2572" y="39110"/>
                    <a:pt x="52292" y="603275"/>
                    <a:pt x="414814" y="783012"/>
                  </a:cubicBezTo>
                  <a:close/>
                </a:path>
              </a:pathLst>
            </a:custGeom>
            <a:grpFill/>
            <a:ln w="9525" cap="flat">
              <a:noFill/>
              <a:prstDash val="solid"/>
              <a:miter/>
            </a:ln>
          </p:spPr>
          <p:txBody>
            <a:bodyPr rtlCol="0" anchor="ctr"/>
            <a:lstStyle/>
            <a:p>
              <a:endParaRPr lang="fr-FR"/>
            </a:p>
          </p:txBody>
        </p:sp>
        <p:sp>
          <p:nvSpPr>
            <p:cNvPr id="20" name="Forme libre : forme 11">
              <a:extLst>
                <a:ext uri="{FF2B5EF4-FFF2-40B4-BE49-F238E27FC236}">
                  <a16:creationId xmlns:a16="http://schemas.microsoft.com/office/drawing/2014/main" id="{CF86E031-9A54-4E6A-8774-D463D2F85038}"/>
                </a:ext>
              </a:extLst>
            </p:cNvPr>
            <p:cNvSpPr/>
            <p:nvPr/>
          </p:nvSpPr>
          <p:spPr>
            <a:xfrm>
              <a:off x="5349048" y="61912"/>
              <a:ext cx="1045824" cy="1055342"/>
            </a:xfrm>
            <a:custGeom>
              <a:avLst/>
              <a:gdLst>
                <a:gd name="connsiteX0" fmla="*/ 868775 w 1045824"/>
                <a:gd name="connsiteY0" fmla="*/ 866585 h 1055342"/>
                <a:gd name="connsiteX1" fmla="*/ 1005269 w 1045824"/>
                <a:gd name="connsiteY1" fmla="*/ 0 h 1055342"/>
                <a:gd name="connsiteX2" fmla="*/ 0 w 1045824"/>
                <a:gd name="connsiteY2" fmla="*/ 1020604 h 1055342"/>
                <a:gd name="connsiteX3" fmla="*/ 868775 w 1045824"/>
                <a:gd name="connsiteY3" fmla="*/ 866585 h 1055342"/>
              </a:gdLst>
              <a:ahLst/>
              <a:cxnLst>
                <a:cxn ang="0">
                  <a:pos x="connsiteX0" y="connsiteY0"/>
                </a:cxn>
                <a:cxn ang="0">
                  <a:pos x="connsiteX1" y="connsiteY1"/>
                </a:cxn>
                <a:cxn ang="0">
                  <a:pos x="connsiteX2" y="connsiteY2"/>
                </a:cxn>
                <a:cxn ang="0">
                  <a:pos x="connsiteX3" y="connsiteY3"/>
                </a:cxn>
              </a:cxnLst>
              <a:rect l="l" t="t" r="r" b="b"/>
              <a:pathLst>
                <a:path w="1045824" h="1055342">
                  <a:moveTo>
                    <a:pt x="868775" y="866585"/>
                  </a:moveTo>
                  <a:cubicBezTo>
                    <a:pt x="1142714" y="586645"/>
                    <a:pt x="1021271" y="63341"/>
                    <a:pt x="1005269" y="0"/>
                  </a:cubicBezTo>
                  <a:cubicBezTo>
                    <a:pt x="516731" y="122587"/>
                    <a:pt x="119444" y="509111"/>
                    <a:pt x="0" y="1020604"/>
                  </a:cubicBezTo>
                  <a:cubicBezTo>
                    <a:pt x="24765" y="1026605"/>
                    <a:pt x="583406" y="1158145"/>
                    <a:pt x="868775" y="866585"/>
                  </a:cubicBezTo>
                  <a:close/>
                </a:path>
              </a:pathLst>
            </a:custGeom>
            <a:grpFill/>
            <a:ln w="9525" cap="flat">
              <a:noFill/>
              <a:prstDash val="solid"/>
              <a:miter/>
            </a:ln>
          </p:spPr>
          <p:txBody>
            <a:bodyPr rtlCol="0" anchor="ctr"/>
            <a:lstStyle/>
            <a:p>
              <a:endParaRPr lang="fr-FR"/>
            </a:p>
          </p:txBody>
        </p:sp>
        <p:sp>
          <p:nvSpPr>
            <p:cNvPr id="21" name="Forme libre : forme 12">
              <a:extLst>
                <a:ext uri="{FF2B5EF4-FFF2-40B4-BE49-F238E27FC236}">
                  <a16:creationId xmlns:a16="http://schemas.microsoft.com/office/drawing/2014/main" id="{C59B5725-5F9C-4F97-A8F1-326A63828549}"/>
                </a:ext>
              </a:extLst>
            </p:cNvPr>
            <p:cNvSpPr/>
            <p:nvPr/>
          </p:nvSpPr>
          <p:spPr>
            <a:xfrm>
              <a:off x="2839938" y="68103"/>
              <a:ext cx="853528" cy="1267015"/>
            </a:xfrm>
            <a:custGeom>
              <a:avLst/>
              <a:gdLst>
                <a:gd name="connsiteX0" fmla="*/ 790800 w 853528"/>
                <a:gd name="connsiteY0" fmla="*/ 397955 h 1267015"/>
                <a:gd name="connsiteX1" fmla="*/ 2702 w 853528"/>
                <a:gd name="connsiteY1" fmla="*/ 0 h 1267015"/>
                <a:gd name="connsiteX2" fmla="*/ 671738 w 853528"/>
                <a:gd name="connsiteY2" fmla="*/ 1267016 h 1267015"/>
                <a:gd name="connsiteX3" fmla="*/ 790800 w 853528"/>
                <a:gd name="connsiteY3" fmla="*/ 397955 h 1267015"/>
              </a:gdLst>
              <a:ahLst/>
              <a:cxnLst>
                <a:cxn ang="0">
                  <a:pos x="connsiteX0" y="connsiteY0"/>
                </a:cxn>
                <a:cxn ang="0">
                  <a:pos x="connsiteX1" y="connsiteY1"/>
                </a:cxn>
                <a:cxn ang="0">
                  <a:pos x="connsiteX2" y="connsiteY2"/>
                </a:cxn>
                <a:cxn ang="0">
                  <a:pos x="connsiteX3" y="connsiteY3"/>
                </a:cxn>
              </a:cxnLst>
              <a:rect l="l" t="t" r="r" b="b"/>
              <a:pathLst>
                <a:path w="853528" h="1267015">
                  <a:moveTo>
                    <a:pt x="790800" y="397955"/>
                  </a:moveTo>
                  <a:cubicBezTo>
                    <a:pt x="599824" y="33052"/>
                    <a:pt x="17846" y="762"/>
                    <a:pt x="2702" y="0"/>
                  </a:cubicBezTo>
                  <a:cubicBezTo>
                    <a:pt x="-30160" y="524637"/>
                    <a:pt x="239303" y="1009078"/>
                    <a:pt x="671738" y="1267016"/>
                  </a:cubicBezTo>
                  <a:cubicBezTo>
                    <a:pt x="705456" y="1210723"/>
                    <a:pt x="972347" y="744855"/>
                    <a:pt x="790800" y="397955"/>
                  </a:cubicBezTo>
                  <a:close/>
                </a:path>
              </a:pathLst>
            </a:custGeom>
            <a:grpFill/>
            <a:ln w="9525" cap="flat">
              <a:noFill/>
              <a:prstDash val="solid"/>
              <a:miter/>
            </a:ln>
          </p:spPr>
          <p:txBody>
            <a:bodyPr rtlCol="0" anchor="ctr"/>
            <a:lstStyle/>
            <a:p>
              <a:endParaRPr lang="fr-FR"/>
            </a:p>
          </p:txBody>
        </p:sp>
        <p:sp>
          <p:nvSpPr>
            <p:cNvPr id="22" name="Forme libre : forme 14">
              <a:extLst>
                <a:ext uri="{FF2B5EF4-FFF2-40B4-BE49-F238E27FC236}">
                  <a16:creationId xmlns:a16="http://schemas.microsoft.com/office/drawing/2014/main" id="{FABA9E58-4B46-4EE4-97E2-26E72D584C53}"/>
                </a:ext>
              </a:extLst>
            </p:cNvPr>
            <p:cNvSpPr/>
            <p:nvPr/>
          </p:nvSpPr>
          <p:spPr>
            <a:xfrm>
              <a:off x="2024062" y="2446286"/>
              <a:ext cx="1410176" cy="729358"/>
            </a:xfrm>
            <a:custGeom>
              <a:avLst/>
              <a:gdLst>
                <a:gd name="connsiteX0" fmla="*/ 622173 w 1410176"/>
                <a:gd name="connsiteY0" fmla="*/ 7258 h 729358"/>
                <a:gd name="connsiteX1" fmla="*/ 0 w 1410176"/>
                <a:gd name="connsiteY1" fmla="*/ 634194 h 729358"/>
                <a:gd name="connsiteX2" fmla="*/ 10001 w 1410176"/>
                <a:gd name="connsiteY2" fmla="*/ 638480 h 729358"/>
                <a:gd name="connsiteX3" fmla="*/ 304705 w 1410176"/>
                <a:gd name="connsiteY3" fmla="*/ 714966 h 729358"/>
                <a:gd name="connsiteX4" fmla="*/ 1410176 w 1410176"/>
                <a:gd name="connsiteY4" fmla="*/ 387020 h 729358"/>
                <a:gd name="connsiteX5" fmla="*/ 622173 w 1410176"/>
                <a:gd name="connsiteY5" fmla="*/ 7258 h 72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176" h="729358">
                  <a:moveTo>
                    <a:pt x="622173" y="7258"/>
                  </a:moveTo>
                  <a:cubicBezTo>
                    <a:pt x="210693" y="76981"/>
                    <a:pt x="0" y="634194"/>
                    <a:pt x="0" y="634194"/>
                  </a:cubicBezTo>
                  <a:cubicBezTo>
                    <a:pt x="3334" y="635718"/>
                    <a:pt x="6668" y="637051"/>
                    <a:pt x="10001" y="638480"/>
                  </a:cubicBezTo>
                  <a:cubicBezTo>
                    <a:pt x="103251" y="674103"/>
                    <a:pt x="201740" y="700106"/>
                    <a:pt x="304705" y="714966"/>
                  </a:cubicBezTo>
                  <a:cubicBezTo>
                    <a:pt x="719614" y="775068"/>
                    <a:pt x="1117949" y="643338"/>
                    <a:pt x="1410176" y="387020"/>
                  </a:cubicBezTo>
                  <a:cubicBezTo>
                    <a:pt x="1359884" y="329870"/>
                    <a:pt x="1003459" y="-57417"/>
                    <a:pt x="622173" y="7258"/>
                  </a:cubicBezTo>
                  <a:close/>
                </a:path>
              </a:pathLst>
            </a:custGeom>
            <a:grpFill/>
            <a:ln w="9525" cap="flat">
              <a:noFill/>
              <a:prstDash val="solid"/>
              <a:miter/>
            </a:ln>
          </p:spPr>
          <p:txBody>
            <a:bodyPr rtlCol="0" anchor="ctr"/>
            <a:lstStyle/>
            <a:p>
              <a:endParaRPr lang="fr-FR"/>
            </a:p>
          </p:txBody>
        </p:sp>
      </p:grpSp>
      <p:sp>
        <p:nvSpPr>
          <p:cNvPr id="23"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a:xfrm>
            <a:off x="6339566" y="4659675"/>
            <a:ext cx="1350000" cy="211929"/>
          </a:xfrm>
        </p:spPr>
        <p:txBody>
          <a:bodyPr/>
          <a:lstStyle>
            <a:lvl1pPr>
              <a:defRPr>
                <a:solidFill>
                  <a:srgbClr val="262626"/>
                </a:solidFill>
              </a:defRPr>
            </a:lvl1pPr>
          </a:lstStyle>
          <a:p>
            <a:fld id="{733122C9-A0B9-462F-8757-0847AD287B63}" type="slidenum">
              <a:rPr lang="fr-FR" smtClean="0"/>
              <a:pPr/>
              <a:t>‹N°›</a:t>
            </a:fld>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rgbClr val="262626"/>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rgbClr val="262626"/>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0738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de titre 3">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FFE800"/>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21074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de titre 4">
    <p:bg>
      <p:bgPr>
        <a:solidFill>
          <a:schemeClr val="bg2"/>
        </a:solidFill>
        <a:effectLst/>
      </p:bgPr>
    </p:bg>
    <p:spTree>
      <p:nvGrpSpPr>
        <p:cNvPr id="1" name=""/>
        <p:cNvGrpSpPr/>
        <p:nvPr/>
      </p:nvGrpSpPr>
      <p:grpSpPr>
        <a:xfrm>
          <a:off x="0" y="0"/>
          <a:ext cx="0" cy="0"/>
          <a:chOff x="0" y="0"/>
          <a:chExt cx="0" cy="0"/>
        </a:xfrm>
      </p:grpSpPr>
      <p:grpSp>
        <p:nvGrpSpPr>
          <p:cNvPr id="20" name="Groupe 19"/>
          <p:cNvGrpSpPr/>
          <p:nvPr userDrawn="1"/>
        </p:nvGrpSpPr>
        <p:grpSpPr>
          <a:xfrm>
            <a:off x="2555776" y="1995686"/>
            <a:ext cx="5636124" cy="1221867"/>
            <a:chOff x="4528607" y="2228471"/>
            <a:chExt cx="2978905" cy="645803"/>
          </a:xfrm>
          <a:solidFill>
            <a:srgbClr val="00AC8C"/>
          </a:solidFill>
        </p:grpSpPr>
        <p:sp>
          <p:nvSpPr>
            <p:cNvPr id="21" name="Forme libre : forme 11">
              <a:extLst>
                <a:ext uri="{FF2B5EF4-FFF2-40B4-BE49-F238E27FC236}">
                  <a16:creationId xmlns:a16="http://schemas.microsoft.com/office/drawing/2014/main" id="{99B404BE-FE54-428A-911D-CAC51B52FD2D}"/>
                </a:ext>
              </a:extLst>
            </p:cNvPr>
            <p:cNvSpPr/>
            <p:nvPr/>
          </p:nvSpPr>
          <p:spPr>
            <a:xfrm rot="20377350" flipH="1" flipV="1">
              <a:off x="7129985"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sp>
          <p:nvSpPr>
            <p:cNvPr id="22" name="Forme libre : forme 11">
              <a:extLst>
                <a:ext uri="{FF2B5EF4-FFF2-40B4-BE49-F238E27FC236}">
                  <a16:creationId xmlns:a16="http://schemas.microsoft.com/office/drawing/2014/main" id="{99B404BE-FE54-428A-911D-CAC51B52FD2D}"/>
                </a:ext>
              </a:extLst>
            </p:cNvPr>
            <p:cNvSpPr/>
            <p:nvPr userDrawn="1"/>
          </p:nvSpPr>
          <p:spPr>
            <a:xfrm rot="1222650" flipV="1">
              <a:off x="4528607" y="2228471"/>
              <a:ext cx="377527" cy="645803"/>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grpSp>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1844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de titre 5">
    <p:bg>
      <p:bgPr>
        <a:solidFill>
          <a:schemeClr val="accent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EF6742AF-C8D3-4ECE-A715-D2E9132A76D7}"/>
              </a:ext>
            </a:extLst>
          </p:cNvPr>
          <p:cNvGrpSpPr/>
          <p:nvPr userDrawn="1"/>
        </p:nvGrpSpPr>
        <p:grpSpPr>
          <a:xfrm>
            <a:off x="5080918" y="1787749"/>
            <a:ext cx="2691987" cy="1326926"/>
            <a:chOff x="1876472" y="1243012"/>
            <a:chExt cx="5386683" cy="2655188"/>
          </a:xfrm>
          <a:solidFill>
            <a:srgbClr val="FF9940"/>
          </a:solidFill>
        </p:grpSpPr>
        <p:sp>
          <p:nvSpPr>
            <p:cNvPr id="8" name="Forme libre : forme 7">
              <a:extLst>
                <a:ext uri="{FF2B5EF4-FFF2-40B4-BE49-F238E27FC236}">
                  <a16:creationId xmlns:a16="http://schemas.microsoft.com/office/drawing/2014/main" id="{E89B02AF-DB8F-42C4-A8A6-230344B46333}"/>
                </a:ext>
              </a:extLst>
            </p:cNvPr>
            <p:cNvSpPr/>
            <p:nvPr/>
          </p:nvSpPr>
          <p:spPr>
            <a:xfrm>
              <a:off x="5656023" y="229428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0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1" y="1257586"/>
                    <a:pt x="252143" y="1289495"/>
                  </a:cubicBezTo>
                  <a:cubicBezTo>
                    <a:pt x="438166" y="1143857"/>
                    <a:pt x="587423" y="946595"/>
                    <a:pt x="675434" y="708850"/>
                  </a:cubicBezTo>
                  <a:cubicBezTo>
                    <a:pt x="762493" y="473678"/>
                    <a:pt x="778399" y="229457"/>
                    <a:pt x="733918" y="0"/>
                  </a:cubicBezTo>
                  <a:cubicBezTo>
                    <a:pt x="702390" y="5715"/>
                    <a:pt x="168038" y="108966"/>
                    <a:pt x="32211" y="473202"/>
                  </a:cubicBezTo>
                  <a:close/>
                </a:path>
              </a:pathLst>
            </a:custGeom>
            <a:grpFill/>
            <a:ln w="952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68B4B2E3-6F03-4BD4-BB28-FCDF5C00B34A}"/>
                </a:ext>
              </a:extLst>
            </p:cNvPr>
            <p:cNvSpPr/>
            <p:nvPr/>
          </p:nvSpPr>
          <p:spPr>
            <a:xfrm>
              <a:off x="6505177" y="2608706"/>
              <a:ext cx="757978" cy="1289494"/>
            </a:xfrm>
            <a:custGeom>
              <a:avLst/>
              <a:gdLst>
                <a:gd name="connsiteX0" fmla="*/ 32211 w 757978"/>
                <a:gd name="connsiteY0" fmla="*/ 473202 h 1289494"/>
                <a:gd name="connsiteX1" fmla="*/ 252143 w 757978"/>
                <a:gd name="connsiteY1" fmla="*/ 1289495 h 1289494"/>
                <a:gd name="connsiteX2" fmla="*/ 675434 w 757978"/>
                <a:gd name="connsiteY2" fmla="*/ 708851 h 1289494"/>
                <a:gd name="connsiteX3" fmla="*/ 733918 w 757978"/>
                <a:gd name="connsiteY3" fmla="*/ 0 h 1289494"/>
                <a:gd name="connsiteX4" fmla="*/ 32211 w 757978"/>
                <a:gd name="connsiteY4" fmla="*/ 473202 h 1289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978" h="1289494">
                  <a:moveTo>
                    <a:pt x="32211" y="473202"/>
                  </a:moveTo>
                  <a:cubicBezTo>
                    <a:pt x="-102377" y="834104"/>
                    <a:pt x="226712" y="1257586"/>
                    <a:pt x="252143" y="1289495"/>
                  </a:cubicBezTo>
                  <a:cubicBezTo>
                    <a:pt x="438167" y="1143857"/>
                    <a:pt x="587423" y="946594"/>
                    <a:pt x="675434" y="708851"/>
                  </a:cubicBezTo>
                  <a:cubicBezTo>
                    <a:pt x="762493" y="473678"/>
                    <a:pt x="778399" y="229457"/>
                    <a:pt x="733918" y="0"/>
                  </a:cubicBezTo>
                  <a:cubicBezTo>
                    <a:pt x="702485" y="5810"/>
                    <a:pt x="168037" y="109061"/>
                    <a:pt x="32211" y="473202"/>
                  </a:cubicBezTo>
                  <a:close/>
                </a:path>
              </a:pathLst>
            </a:custGeom>
            <a:grpFill/>
            <a:ln w="952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99B404BE-FE54-428A-911D-CAC51B52FD2D}"/>
                </a:ext>
              </a:extLst>
            </p:cNvPr>
            <p:cNvSpPr/>
            <p:nvPr/>
          </p:nvSpPr>
          <p:spPr>
            <a:xfrm>
              <a:off x="2704671" y="1549717"/>
              <a:ext cx="755433" cy="1292256"/>
            </a:xfrm>
            <a:custGeom>
              <a:avLst/>
              <a:gdLst>
                <a:gd name="connsiteX0" fmla="*/ 724043 w 755433"/>
                <a:gd name="connsiteY0" fmla="*/ 816102 h 1292256"/>
                <a:gd name="connsiteX1" fmla="*/ 25574 w 755433"/>
                <a:gd name="connsiteY1" fmla="*/ 1292257 h 1292256"/>
                <a:gd name="connsiteX2" fmla="*/ 82534 w 755433"/>
                <a:gd name="connsiteY2" fmla="*/ 575977 h 1292256"/>
                <a:gd name="connsiteX3" fmla="*/ 499824 w 755433"/>
                <a:gd name="connsiteY3" fmla="*/ 0 h 1292256"/>
                <a:gd name="connsiteX4" fmla="*/ 724043 w 755433"/>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33" h="1292256">
                  <a:moveTo>
                    <a:pt x="724043" y="816102"/>
                  </a:moveTo>
                  <a:cubicBezTo>
                    <a:pt x="591074" y="1177671"/>
                    <a:pt x="65579" y="1284637"/>
                    <a:pt x="25574" y="1292257"/>
                  </a:cubicBezTo>
                  <a:cubicBezTo>
                    <a:pt x="-20717" y="1060609"/>
                    <a:pt x="-5572" y="813721"/>
                    <a:pt x="82534" y="575977"/>
                  </a:cubicBezTo>
                  <a:cubicBezTo>
                    <a:pt x="169592" y="340805"/>
                    <a:pt x="316658" y="145161"/>
                    <a:pt x="499824" y="0"/>
                  </a:cubicBezTo>
                  <a:cubicBezTo>
                    <a:pt x="519922" y="24860"/>
                    <a:pt x="858250" y="451295"/>
                    <a:pt x="724043" y="816102"/>
                  </a:cubicBez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19526F4F-A482-4075-A175-93D5B6F1862F}"/>
                </a:ext>
              </a:extLst>
            </p:cNvPr>
            <p:cNvSpPr/>
            <p:nvPr/>
          </p:nvSpPr>
          <p:spPr>
            <a:xfrm>
              <a:off x="1876472" y="1243012"/>
              <a:ext cx="755400" cy="1292255"/>
            </a:xfrm>
            <a:custGeom>
              <a:avLst/>
              <a:gdLst>
                <a:gd name="connsiteX0" fmla="*/ 724043 w 755400"/>
                <a:gd name="connsiteY0" fmla="*/ 816102 h 1292256"/>
                <a:gd name="connsiteX1" fmla="*/ 25574 w 755400"/>
                <a:gd name="connsiteY1" fmla="*/ 1292257 h 1292256"/>
                <a:gd name="connsiteX2" fmla="*/ 82534 w 755400"/>
                <a:gd name="connsiteY2" fmla="*/ 575977 h 1292256"/>
                <a:gd name="connsiteX3" fmla="*/ 499824 w 755400"/>
                <a:gd name="connsiteY3" fmla="*/ 0 h 1292256"/>
                <a:gd name="connsiteX4" fmla="*/ 724043 w 755400"/>
                <a:gd name="connsiteY4" fmla="*/ 816102 h 129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400" h="1292256">
                  <a:moveTo>
                    <a:pt x="724043" y="816102"/>
                  </a:moveTo>
                  <a:cubicBezTo>
                    <a:pt x="591074" y="1177671"/>
                    <a:pt x="65579" y="1284637"/>
                    <a:pt x="25574" y="1292257"/>
                  </a:cubicBezTo>
                  <a:cubicBezTo>
                    <a:pt x="-20717" y="1060609"/>
                    <a:pt x="-5572" y="813721"/>
                    <a:pt x="82534" y="575977"/>
                  </a:cubicBezTo>
                  <a:cubicBezTo>
                    <a:pt x="169592" y="340805"/>
                    <a:pt x="316563" y="145161"/>
                    <a:pt x="499824" y="0"/>
                  </a:cubicBezTo>
                  <a:cubicBezTo>
                    <a:pt x="519922" y="24860"/>
                    <a:pt x="858155" y="451295"/>
                    <a:pt x="724043" y="816102"/>
                  </a:cubicBezTo>
                  <a:close/>
                </a:path>
              </a:pathLst>
            </a:custGeom>
            <a:grpFill/>
            <a:ln w="9525" cap="flat">
              <a:noFill/>
              <a:prstDash val="solid"/>
              <a:miter/>
            </a:ln>
          </p:spPr>
          <p:txBody>
            <a:bodyPr rtlCol="0" anchor="ctr"/>
            <a:lstStyle/>
            <a:p>
              <a:endParaRPr lang="fr-FR"/>
            </a:p>
          </p:txBody>
        </p:sp>
      </p:grpSp>
      <p:sp>
        <p:nvSpPr>
          <p:cNvPr id="2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23"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5"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33389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de titre 6">
    <p:bg>
      <p:bgPr>
        <a:solidFill>
          <a:schemeClr val="tx2"/>
        </a:solidFill>
        <a:effectLst/>
      </p:bgPr>
    </p:bg>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1A7E33E-EFFD-4ECA-B675-CED70E08C3CD}"/>
              </a:ext>
            </a:extLst>
          </p:cNvPr>
          <p:cNvSpPr>
            <a:spLocks noGrp="1"/>
          </p:cNvSpPr>
          <p:nvPr>
            <p:ph type="sldNum" sz="quarter" idx="19"/>
          </p:nvPr>
        </p:nvSpPr>
        <p:spPr/>
        <p:txBody>
          <a:bodyPr/>
          <a:lstStyle>
            <a:lvl1pPr>
              <a:defRPr>
                <a:solidFill>
                  <a:schemeClr val="bg1"/>
                </a:solidFill>
              </a:defRPr>
            </a:lvl1pPr>
          </a:lstStyle>
          <a:p>
            <a:fld id="{733122C9-A0B9-462F-8757-0847AD287B63}" type="slidenum">
              <a:rPr lang="fr-FR" smtClean="0"/>
              <a:pPr/>
              <a:t>‹N°›</a:t>
            </a:fld>
            <a:endParaRPr lang="fr-FR" dirty="0"/>
          </a:p>
        </p:txBody>
      </p:sp>
      <p:grpSp>
        <p:nvGrpSpPr>
          <p:cNvPr id="24" name="Groupe 23">
            <a:extLst>
              <a:ext uri="{FF2B5EF4-FFF2-40B4-BE49-F238E27FC236}">
                <a16:creationId xmlns:a16="http://schemas.microsoft.com/office/drawing/2014/main" id="{98AE072A-0DE3-445C-991B-1FF54D483686}"/>
              </a:ext>
            </a:extLst>
          </p:cNvPr>
          <p:cNvGrpSpPr/>
          <p:nvPr userDrawn="1"/>
        </p:nvGrpSpPr>
        <p:grpSpPr>
          <a:xfrm>
            <a:off x="8505825" y="180105"/>
            <a:ext cx="271463" cy="376632"/>
            <a:chOff x="2719388" y="0"/>
            <a:chExt cx="3708400" cy="5145088"/>
          </a:xfrm>
          <a:solidFill>
            <a:schemeClr val="bg1"/>
          </a:solidFill>
        </p:grpSpPr>
        <p:sp>
          <p:nvSpPr>
            <p:cNvPr id="25" name="Freeform 5">
              <a:extLst>
                <a:ext uri="{FF2B5EF4-FFF2-40B4-BE49-F238E27FC236}">
                  <a16:creationId xmlns:a16="http://schemas.microsoft.com/office/drawing/2014/main" id="{96EAAAE4-81CD-4923-9B00-96AA869903B0}"/>
                </a:ext>
              </a:extLst>
            </p:cNvPr>
            <p:cNvSpPr>
              <a:spLocks/>
            </p:cNvSpPr>
            <p:nvPr userDrawn="1"/>
          </p:nvSpPr>
          <p:spPr bwMode="auto">
            <a:xfrm>
              <a:off x="3552825" y="4416425"/>
              <a:ext cx="658813" cy="723900"/>
            </a:xfrm>
            <a:custGeom>
              <a:avLst/>
              <a:gdLst>
                <a:gd name="T0" fmla="*/ 258 w 434"/>
                <a:gd name="T1" fmla="*/ 0 h 477"/>
                <a:gd name="T2" fmla="*/ 92 w 434"/>
                <a:gd name="T3" fmla="*/ 67 h 477"/>
                <a:gd name="T4" fmla="*/ 92 w 434"/>
                <a:gd name="T5" fmla="*/ 0 h 477"/>
                <a:gd name="T6" fmla="*/ 0 w 434"/>
                <a:gd name="T7" fmla="*/ 0 h 477"/>
                <a:gd name="T8" fmla="*/ 0 w 434"/>
                <a:gd name="T9" fmla="*/ 477 h 477"/>
                <a:gd name="T10" fmla="*/ 92 w 434"/>
                <a:gd name="T11" fmla="*/ 477 h 477"/>
                <a:gd name="T12" fmla="*/ 92 w 434"/>
                <a:gd name="T13" fmla="*/ 187 h 477"/>
                <a:gd name="T14" fmla="*/ 241 w 434"/>
                <a:gd name="T15" fmla="*/ 76 h 477"/>
                <a:gd name="T16" fmla="*/ 342 w 434"/>
                <a:gd name="T17" fmla="*/ 161 h 477"/>
                <a:gd name="T18" fmla="*/ 342 w 434"/>
                <a:gd name="T19" fmla="*/ 161 h 477"/>
                <a:gd name="T20" fmla="*/ 342 w 434"/>
                <a:gd name="T21" fmla="*/ 477 h 477"/>
                <a:gd name="T22" fmla="*/ 434 w 434"/>
                <a:gd name="T23" fmla="*/ 477 h 477"/>
                <a:gd name="T24" fmla="*/ 434 w 434"/>
                <a:gd name="T25" fmla="*/ 161 h 477"/>
                <a:gd name="T26" fmla="*/ 258 w 434"/>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477">
                  <a:moveTo>
                    <a:pt x="258" y="0"/>
                  </a:moveTo>
                  <a:cubicBezTo>
                    <a:pt x="144" y="0"/>
                    <a:pt x="93" y="65"/>
                    <a:pt x="92" y="67"/>
                  </a:cubicBezTo>
                  <a:cubicBezTo>
                    <a:pt x="92" y="0"/>
                    <a:pt x="92" y="0"/>
                    <a:pt x="92" y="0"/>
                  </a:cubicBezTo>
                  <a:cubicBezTo>
                    <a:pt x="0" y="0"/>
                    <a:pt x="0" y="0"/>
                    <a:pt x="0" y="0"/>
                  </a:cubicBezTo>
                  <a:cubicBezTo>
                    <a:pt x="0" y="477"/>
                    <a:pt x="0" y="477"/>
                    <a:pt x="0" y="477"/>
                  </a:cubicBezTo>
                  <a:cubicBezTo>
                    <a:pt x="92" y="477"/>
                    <a:pt x="92" y="477"/>
                    <a:pt x="92" y="477"/>
                  </a:cubicBezTo>
                  <a:cubicBezTo>
                    <a:pt x="92" y="187"/>
                    <a:pt x="92" y="187"/>
                    <a:pt x="92" y="187"/>
                  </a:cubicBezTo>
                  <a:cubicBezTo>
                    <a:pt x="94" y="117"/>
                    <a:pt x="182" y="76"/>
                    <a:pt x="241" y="76"/>
                  </a:cubicBezTo>
                  <a:cubicBezTo>
                    <a:pt x="285" y="76"/>
                    <a:pt x="342" y="107"/>
                    <a:pt x="342" y="161"/>
                  </a:cubicBezTo>
                  <a:cubicBezTo>
                    <a:pt x="342" y="161"/>
                    <a:pt x="342" y="161"/>
                    <a:pt x="342" y="161"/>
                  </a:cubicBezTo>
                  <a:cubicBezTo>
                    <a:pt x="342" y="477"/>
                    <a:pt x="342" y="477"/>
                    <a:pt x="342" y="477"/>
                  </a:cubicBezTo>
                  <a:cubicBezTo>
                    <a:pt x="434" y="477"/>
                    <a:pt x="434" y="477"/>
                    <a:pt x="434" y="477"/>
                  </a:cubicBezTo>
                  <a:cubicBezTo>
                    <a:pt x="434" y="161"/>
                    <a:pt x="434" y="161"/>
                    <a:pt x="434" y="161"/>
                  </a:cubicBezTo>
                  <a:cubicBezTo>
                    <a:pt x="434" y="54"/>
                    <a:pt x="355" y="0"/>
                    <a:pt x="2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6">
              <a:extLst>
                <a:ext uri="{FF2B5EF4-FFF2-40B4-BE49-F238E27FC236}">
                  <a16:creationId xmlns:a16="http://schemas.microsoft.com/office/drawing/2014/main" id="{0BCD58C1-66D1-49A9-817D-EA1CCE188603}"/>
                </a:ext>
              </a:extLst>
            </p:cNvPr>
            <p:cNvSpPr>
              <a:spLocks/>
            </p:cNvSpPr>
            <p:nvPr userDrawn="1"/>
          </p:nvSpPr>
          <p:spPr bwMode="auto">
            <a:xfrm>
              <a:off x="5826125" y="4405313"/>
              <a:ext cx="601663" cy="738188"/>
            </a:xfrm>
            <a:custGeom>
              <a:avLst/>
              <a:gdLst>
                <a:gd name="T0" fmla="*/ 245 w 396"/>
                <a:gd name="T1" fmla="*/ 201 h 486"/>
                <a:gd name="T2" fmla="*/ 245 w 396"/>
                <a:gd name="T3" fmla="*/ 201 h 486"/>
                <a:gd name="T4" fmla="*/ 162 w 396"/>
                <a:gd name="T5" fmla="*/ 201 h 486"/>
                <a:gd name="T6" fmla="*/ 93 w 396"/>
                <a:gd name="T7" fmla="*/ 140 h 486"/>
                <a:gd name="T8" fmla="*/ 192 w 396"/>
                <a:gd name="T9" fmla="*/ 81 h 486"/>
                <a:gd name="T10" fmla="*/ 336 w 396"/>
                <a:gd name="T11" fmla="*/ 107 h 486"/>
                <a:gd name="T12" fmla="*/ 368 w 396"/>
                <a:gd name="T13" fmla="*/ 33 h 486"/>
                <a:gd name="T14" fmla="*/ 201 w 396"/>
                <a:gd name="T15" fmla="*/ 0 h 486"/>
                <a:gd name="T16" fmla="*/ 5 w 396"/>
                <a:gd name="T17" fmla="*/ 142 h 486"/>
                <a:gd name="T18" fmla="*/ 152 w 396"/>
                <a:gd name="T19" fmla="*/ 285 h 486"/>
                <a:gd name="T20" fmla="*/ 152 w 396"/>
                <a:gd name="T21" fmla="*/ 285 h 486"/>
                <a:gd name="T22" fmla="*/ 235 w 396"/>
                <a:gd name="T23" fmla="*/ 285 h 486"/>
                <a:gd name="T24" fmla="*/ 304 w 396"/>
                <a:gd name="T25" fmla="*/ 346 h 486"/>
                <a:gd name="T26" fmla="*/ 204 w 396"/>
                <a:gd name="T27" fmla="*/ 405 h 486"/>
                <a:gd name="T28" fmla="*/ 44 w 396"/>
                <a:gd name="T29" fmla="*/ 372 h 486"/>
                <a:gd name="T30" fmla="*/ 13 w 396"/>
                <a:gd name="T31" fmla="*/ 446 h 486"/>
                <a:gd name="T32" fmla="*/ 195 w 396"/>
                <a:gd name="T33" fmla="*/ 486 h 486"/>
                <a:gd name="T34" fmla="*/ 391 w 396"/>
                <a:gd name="T35" fmla="*/ 345 h 486"/>
                <a:gd name="T36" fmla="*/ 245 w 396"/>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6" h="486">
                  <a:moveTo>
                    <a:pt x="245" y="201"/>
                  </a:moveTo>
                  <a:cubicBezTo>
                    <a:pt x="245" y="201"/>
                    <a:pt x="245" y="201"/>
                    <a:pt x="245" y="201"/>
                  </a:cubicBezTo>
                  <a:cubicBezTo>
                    <a:pt x="162" y="201"/>
                    <a:pt x="162" y="201"/>
                    <a:pt x="162" y="201"/>
                  </a:cubicBezTo>
                  <a:cubicBezTo>
                    <a:pt x="115" y="201"/>
                    <a:pt x="91" y="183"/>
                    <a:pt x="93" y="140"/>
                  </a:cubicBezTo>
                  <a:cubicBezTo>
                    <a:pt x="95" y="95"/>
                    <a:pt x="144" y="81"/>
                    <a:pt x="192" y="81"/>
                  </a:cubicBezTo>
                  <a:cubicBezTo>
                    <a:pt x="261" y="81"/>
                    <a:pt x="312" y="98"/>
                    <a:pt x="336" y="107"/>
                  </a:cubicBezTo>
                  <a:cubicBezTo>
                    <a:pt x="368" y="33"/>
                    <a:pt x="368" y="33"/>
                    <a:pt x="368" y="33"/>
                  </a:cubicBezTo>
                  <a:cubicBezTo>
                    <a:pt x="341" y="21"/>
                    <a:pt x="282" y="0"/>
                    <a:pt x="201" y="0"/>
                  </a:cubicBezTo>
                  <a:cubicBezTo>
                    <a:pt x="121" y="0"/>
                    <a:pt x="10" y="32"/>
                    <a:pt x="5" y="142"/>
                  </a:cubicBezTo>
                  <a:cubicBezTo>
                    <a:pt x="0" y="248"/>
                    <a:pt x="74" y="283"/>
                    <a:pt x="152" y="285"/>
                  </a:cubicBezTo>
                  <a:cubicBezTo>
                    <a:pt x="152" y="285"/>
                    <a:pt x="152" y="285"/>
                    <a:pt x="152" y="285"/>
                  </a:cubicBezTo>
                  <a:cubicBezTo>
                    <a:pt x="235" y="285"/>
                    <a:pt x="235" y="285"/>
                    <a:pt x="235" y="285"/>
                  </a:cubicBezTo>
                  <a:cubicBezTo>
                    <a:pt x="281" y="285"/>
                    <a:pt x="306" y="303"/>
                    <a:pt x="304" y="346"/>
                  </a:cubicBezTo>
                  <a:cubicBezTo>
                    <a:pt x="302" y="391"/>
                    <a:pt x="253" y="405"/>
                    <a:pt x="204" y="405"/>
                  </a:cubicBezTo>
                  <a:cubicBezTo>
                    <a:pt x="106" y="405"/>
                    <a:pt x="44" y="372"/>
                    <a:pt x="44" y="372"/>
                  </a:cubicBezTo>
                  <a:cubicBezTo>
                    <a:pt x="13" y="446"/>
                    <a:pt x="13" y="446"/>
                    <a:pt x="13" y="446"/>
                  </a:cubicBezTo>
                  <a:cubicBezTo>
                    <a:pt x="13" y="446"/>
                    <a:pt x="83" y="486"/>
                    <a:pt x="195" y="486"/>
                  </a:cubicBezTo>
                  <a:cubicBezTo>
                    <a:pt x="276" y="486"/>
                    <a:pt x="387" y="454"/>
                    <a:pt x="391" y="345"/>
                  </a:cubicBezTo>
                  <a:cubicBezTo>
                    <a:pt x="396" y="238"/>
                    <a:pt x="322" y="203"/>
                    <a:pt x="24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7">
              <a:extLst>
                <a:ext uri="{FF2B5EF4-FFF2-40B4-BE49-F238E27FC236}">
                  <a16:creationId xmlns:a16="http://schemas.microsoft.com/office/drawing/2014/main" id="{1AE8DB6E-B1F5-4293-BB50-9FC333A20607}"/>
                </a:ext>
              </a:extLst>
            </p:cNvPr>
            <p:cNvSpPr>
              <a:spLocks noEditPoints="1"/>
            </p:cNvSpPr>
            <p:nvPr userDrawn="1"/>
          </p:nvSpPr>
          <p:spPr bwMode="auto">
            <a:xfrm>
              <a:off x="5026025" y="4402138"/>
              <a:ext cx="700088" cy="742950"/>
            </a:xfrm>
            <a:custGeom>
              <a:avLst/>
              <a:gdLst>
                <a:gd name="T0" fmla="*/ 234 w 460"/>
                <a:gd name="T1" fmla="*/ 0 h 489"/>
                <a:gd name="T2" fmla="*/ 0 w 460"/>
                <a:gd name="T3" fmla="*/ 249 h 489"/>
                <a:gd name="T4" fmla="*/ 256 w 460"/>
                <a:gd name="T5" fmla="*/ 489 h 489"/>
                <a:gd name="T6" fmla="*/ 437 w 460"/>
                <a:gd name="T7" fmla="*/ 449 h 489"/>
                <a:gd name="T8" fmla="*/ 403 w 460"/>
                <a:gd name="T9" fmla="*/ 378 h 489"/>
                <a:gd name="T10" fmla="*/ 253 w 460"/>
                <a:gd name="T11" fmla="*/ 408 h 489"/>
                <a:gd name="T12" fmla="*/ 96 w 460"/>
                <a:gd name="T13" fmla="*/ 285 h 489"/>
                <a:gd name="T14" fmla="*/ 367 w 460"/>
                <a:gd name="T15" fmla="*/ 285 h 489"/>
                <a:gd name="T16" fmla="*/ 460 w 460"/>
                <a:gd name="T17" fmla="*/ 285 h 489"/>
                <a:gd name="T18" fmla="*/ 460 w 460"/>
                <a:gd name="T19" fmla="*/ 243 h 489"/>
                <a:gd name="T20" fmla="*/ 234 w 460"/>
                <a:gd name="T21" fmla="*/ 0 h 489"/>
                <a:gd name="T22" fmla="*/ 97 w 460"/>
                <a:gd name="T23" fmla="*/ 209 h 489"/>
                <a:gd name="T24" fmla="*/ 238 w 460"/>
                <a:gd name="T25" fmla="*/ 79 h 489"/>
                <a:gd name="T26" fmla="*/ 366 w 460"/>
                <a:gd name="T27" fmla="*/ 209 h 489"/>
                <a:gd name="T28" fmla="*/ 97 w 460"/>
                <a:gd name="T29" fmla="*/ 2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89">
                  <a:moveTo>
                    <a:pt x="234" y="0"/>
                  </a:moveTo>
                  <a:cubicBezTo>
                    <a:pt x="101" y="0"/>
                    <a:pt x="0" y="77"/>
                    <a:pt x="0" y="249"/>
                  </a:cubicBezTo>
                  <a:cubicBezTo>
                    <a:pt x="0" y="421"/>
                    <a:pt x="127" y="489"/>
                    <a:pt x="256" y="489"/>
                  </a:cubicBezTo>
                  <a:cubicBezTo>
                    <a:pt x="375" y="489"/>
                    <a:pt x="437" y="449"/>
                    <a:pt x="437" y="449"/>
                  </a:cubicBezTo>
                  <a:cubicBezTo>
                    <a:pt x="403" y="378"/>
                    <a:pt x="403" y="378"/>
                    <a:pt x="403" y="378"/>
                  </a:cubicBezTo>
                  <a:cubicBezTo>
                    <a:pt x="403" y="378"/>
                    <a:pt x="357" y="408"/>
                    <a:pt x="253" y="408"/>
                  </a:cubicBezTo>
                  <a:cubicBezTo>
                    <a:pt x="182" y="408"/>
                    <a:pt x="106" y="386"/>
                    <a:pt x="96" y="285"/>
                  </a:cubicBezTo>
                  <a:cubicBezTo>
                    <a:pt x="367" y="285"/>
                    <a:pt x="367" y="285"/>
                    <a:pt x="367" y="285"/>
                  </a:cubicBezTo>
                  <a:cubicBezTo>
                    <a:pt x="460" y="285"/>
                    <a:pt x="460" y="285"/>
                    <a:pt x="460" y="285"/>
                  </a:cubicBezTo>
                  <a:cubicBezTo>
                    <a:pt x="460" y="243"/>
                    <a:pt x="460" y="243"/>
                    <a:pt x="460" y="243"/>
                  </a:cubicBezTo>
                  <a:cubicBezTo>
                    <a:pt x="460" y="87"/>
                    <a:pt x="388" y="0"/>
                    <a:pt x="234" y="0"/>
                  </a:cubicBezTo>
                  <a:close/>
                  <a:moveTo>
                    <a:pt x="97" y="209"/>
                  </a:moveTo>
                  <a:cubicBezTo>
                    <a:pt x="108" y="108"/>
                    <a:pt x="159" y="79"/>
                    <a:pt x="238" y="79"/>
                  </a:cubicBezTo>
                  <a:cubicBezTo>
                    <a:pt x="322" y="79"/>
                    <a:pt x="360" y="119"/>
                    <a:pt x="366" y="209"/>
                  </a:cubicBezTo>
                  <a:lnTo>
                    <a:pt x="9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
              <a:extLst>
                <a:ext uri="{FF2B5EF4-FFF2-40B4-BE49-F238E27FC236}">
                  <a16:creationId xmlns:a16="http://schemas.microsoft.com/office/drawing/2014/main" id="{7EC8E473-602C-4ABE-8E74-27DE0B256877}"/>
                </a:ext>
              </a:extLst>
            </p:cNvPr>
            <p:cNvSpPr>
              <a:spLocks/>
            </p:cNvSpPr>
            <p:nvPr userDrawn="1"/>
          </p:nvSpPr>
          <p:spPr bwMode="auto">
            <a:xfrm>
              <a:off x="4335463" y="4405313"/>
              <a:ext cx="600075" cy="738188"/>
            </a:xfrm>
            <a:custGeom>
              <a:avLst/>
              <a:gdLst>
                <a:gd name="T0" fmla="*/ 244 w 395"/>
                <a:gd name="T1" fmla="*/ 201 h 486"/>
                <a:gd name="T2" fmla="*/ 244 w 395"/>
                <a:gd name="T3" fmla="*/ 201 h 486"/>
                <a:gd name="T4" fmla="*/ 161 w 395"/>
                <a:gd name="T5" fmla="*/ 201 h 486"/>
                <a:gd name="T6" fmla="*/ 92 w 395"/>
                <a:gd name="T7" fmla="*/ 140 h 486"/>
                <a:gd name="T8" fmla="*/ 191 w 395"/>
                <a:gd name="T9" fmla="*/ 81 h 486"/>
                <a:gd name="T10" fmla="*/ 336 w 395"/>
                <a:gd name="T11" fmla="*/ 107 h 486"/>
                <a:gd name="T12" fmla="*/ 367 w 395"/>
                <a:gd name="T13" fmla="*/ 33 h 486"/>
                <a:gd name="T14" fmla="*/ 201 w 395"/>
                <a:gd name="T15" fmla="*/ 0 h 486"/>
                <a:gd name="T16" fmla="*/ 4 w 395"/>
                <a:gd name="T17" fmla="*/ 142 h 486"/>
                <a:gd name="T18" fmla="*/ 151 w 395"/>
                <a:gd name="T19" fmla="*/ 285 h 486"/>
                <a:gd name="T20" fmla="*/ 151 w 395"/>
                <a:gd name="T21" fmla="*/ 285 h 486"/>
                <a:gd name="T22" fmla="*/ 234 w 395"/>
                <a:gd name="T23" fmla="*/ 285 h 486"/>
                <a:gd name="T24" fmla="*/ 303 w 395"/>
                <a:gd name="T25" fmla="*/ 346 h 486"/>
                <a:gd name="T26" fmla="*/ 203 w 395"/>
                <a:gd name="T27" fmla="*/ 405 h 486"/>
                <a:gd name="T28" fmla="*/ 44 w 395"/>
                <a:gd name="T29" fmla="*/ 372 h 486"/>
                <a:gd name="T30" fmla="*/ 12 w 395"/>
                <a:gd name="T31" fmla="*/ 446 h 486"/>
                <a:gd name="T32" fmla="*/ 194 w 395"/>
                <a:gd name="T33" fmla="*/ 486 h 486"/>
                <a:gd name="T34" fmla="*/ 391 w 395"/>
                <a:gd name="T35" fmla="*/ 345 h 486"/>
                <a:gd name="T36" fmla="*/ 244 w 395"/>
                <a:gd name="T37" fmla="*/ 2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486">
                  <a:moveTo>
                    <a:pt x="244" y="201"/>
                  </a:moveTo>
                  <a:cubicBezTo>
                    <a:pt x="244" y="201"/>
                    <a:pt x="244" y="201"/>
                    <a:pt x="244" y="201"/>
                  </a:cubicBezTo>
                  <a:cubicBezTo>
                    <a:pt x="161" y="201"/>
                    <a:pt x="161" y="201"/>
                    <a:pt x="161" y="201"/>
                  </a:cubicBezTo>
                  <a:cubicBezTo>
                    <a:pt x="115" y="201"/>
                    <a:pt x="90" y="183"/>
                    <a:pt x="92" y="140"/>
                  </a:cubicBezTo>
                  <a:cubicBezTo>
                    <a:pt x="94" y="95"/>
                    <a:pt x="143" y="81"/>
                    <a:pt x="191" y="81"/>
                  </a:cubicBezTo>
                  <a:cubicBezTo>
                    <a:pt x="260" y="81"/>
                    <a:pt x="311" y="98"/>
                    <a:pt x="336" y="107"/>
                  </a:cubicBezTo>
                  <a:cubicBezTo>
                    <a:pt x="367" y="33"/>
                    <a:pt x="367" y="33"/>
                    <a:pt x="367" y="33"/>
                  </a:cubicBezTo>
                  <a:cubicBezTo>
                    <a:pt x="341" y="21"/>
                    <a:pt x="282" y="0"/>
                    <a:pt x="201" y="0"/>
                  </a:cubicBezTo>
                  <a:cubicBezTo>
                    <a:pt x="120" y="0"/>
                    <a:pt x="9" y="32"/>
                    <a:pt x="4" y="142"/>
                  </a:cubicBezTo>
                  <a:cubicBezTo>
                    <a:pt x="0" y="248"/>
                    <a:pt x="74" y="283"/>
                    <a:pt x="151" y="285"/>
                  </a:cubicBezTo>
                  <a:cubicBezTo>
                    <a:pt x="151" y="285"/>
                    <a:pt x="151" y="285"/>
                    <a:pt x="151" y="285"/>
                  </a:cubicBezTo>
                  <a:cubicBezTo>
                    <a:pt x="234" y="285"/>
                    <a:pt x="234" y="285"/>
                    <a:pt x="234" y="285"/>
                  </a:cubicBezTo>
                  <a:cubicBezTo>
                    <a:pt x="280" y="285"/>
                    <a:pt x="305" y="303"/>
                    <a:pt x="303" y="346"/>
                  </a:cubicBezTo>
                  <a:cubicBezTo>
                    <a:pt x="301" y="391"/>
                    <a:pt x="252" y="405"/>
                    <a:pt x="203" y="405"/>
                  </a:cubicBezTo>
                  <a:cubicBezTo>
                    <a:pt x="105" y="405"/>
                    <a:pt x="44" y="372"/>
                    <a:pt x="44" y="372"/>
                  </a:cubicBezTo>
                  <a:cubicBezTo>
                    <a:pt x="12" y="446"/>
                    <a:pt x="12" y="446"/>
                    <a:pt x="12" y="446"/>
                  </a:cubicBezTo>
                  <a:cubicBezTo>
                    <a:pt x="12" y="446"/>
                    <a:pt x="83" y="486"/>
                    <a:pt x="194" y="486"/>
                  </a:cubicBezTo>
                  <a:cubicBezTo>
                    <a:pt x="275" y="486"/>
                    <a:pt x="386" y="454"/>
                    <a:pt x="391" y="345"/>
                  </a:cubicBezTo>
                  <a:cubicBezTo>
                    <a:pt x="395" y="238"/>
                    <a:pt x="321" y="203"/>
                    <a:pt x="244"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9">
              <a:extLst>
                <a:ext uri="{FF2B5EF4-FFF2-40B4-BE49-F238E27FC236}">
                  <a16:creationId xmlns:a16="http://schemas.microsoft.com/office/drawing/2014/main" id="{64FE414C-3DB9-4FE9-B834-0A39C9D48ABF}"/>
                </a:ext>
              </a:extLst>
            </p:cNvPr>
            <p:cNvSpPr>
              <a:spLocks noEditPoints="1"/>
            </p:cNvSpPr>
            <p:nvPr userDrawn="1"/>
          </p:nvSpPr>
          <p:spPr bwMode="auto">
            <a:xfrm>
              <a:off x="2719388" y="4406900"/>
              <a:ext cx="671513" cy="735013"/>
            </a:xfrm>
            <a:custGeom>
              <a:avLst/>
              <a:gdLst>
                <a:gd name="T0" fmla="*/ 220 w 442"/>
                <a:gd name="T1" fmla="*/ 0 h 484"/>
                <a:gd name="T2" fmla="*/ 39 w 442"/>
                <a:gd name="T3" fmla="*/ 30 h 484"/>
                <a:gd name="T4" fmla="*/ 75 w 442"/>
                <a:gd name="T5" fmla="*/ 104 h 484"/>
                <a:gd name="T6" fmla="*/ 230 w 442"/>
                <a:gd name="T7" fmla="*/ 81 h 484"/>
                <a:gd name="T8" fmla="*/ 350 w 442"/>
                <a:gd name="T9" fmla="*/ 168 h 484"/>
                <a:gd name="T10" fmla="*/ 350 w 442"/>
                <a:gd name="T11" fmla="*/ 196 h 484"/>
                <a:gd name="T12" fmla="*/ 168 w 442"/>
                <a:gd name="T13" fmla="*/ 196 h 484"/>
                <a:gd name="T14" fmla="*/ 0 w 442"/>
                <a:gd name="T15" fmla="*/ 339 h 484"/>
                <a:gd name="T16" fmla="*/ 181 w 442"/>
                <a:gd name="T17" fmla="*/ 484 h 484"/>
                <a:gd name="T18" fmla="*/ 350 w 442"/>
                <a:gd name="T19" fmla="*/ 417 h 484"/>
                <a:gd name="T20" fmla="*/ 350 w 442"/>
                <a:gd name="T21" fmla="*/ 484 h 484"/>
                <a:gd name="T22" fmla="*/ 442 w 442"/>
                <a:gd name="T23" fmla="*/ 484 h 484"/>
                <a:gd name="T24" fmla="*/ 442 w 442"/>
                <a:gd name="T25" fmla="*/ 142 h 484"/>
                <a:gd name="T26" fmla="*/ 220 w 442"/>
                <a:gd name="T27" fmla="*/ 0 h 484"/>
                <a:gd name="T28" fmla="*/ 350 w 442"/>
                <a:gd name="T29" fmla="*/ 295 h 484"/>
                <a:gd name="T30" fmla="*/ 198 w 442"/>
                <a:gd name="T31" fmla="*/ 407 h 484"/>
                <a:gd name="T32" fmla="*/ 95 w 442"/>
                <a:gd name="T33" fmla="*/ 338 h 484"/>
                <a:gd name="T34" fmla="*/ 173 w 442"/>
                <a:gd name="T35" fmla="*/ 269 h 484"/>
                <a:gd name="T36" fmla="*/ 350 w 442"/>
                <a:gd name="T37" fmla="*/ 269 h 484"/>
                <a:gd name="T38" fmla="*/ 350 w 442"/>
                <a:gd name="T39" fmla="*/ 2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484">
                  <a:moveTo>
                    <a:pt x="220" y="0"/>
                  </a:moveTo>
                  <a:cubicBezTo>
                    <a:pt x="135" y="0"/>
                    <a:pt x="72" y="18"/>
                    <a:pt x="39" y="30"/>
                  </a:cubicBezTo>
                  <a:cubicBezTo>
                    <a:pt x="75" y="104"/>
                    <a:pt x="75" y="104"/>
                    <a:pt x="75" y="104"/>
                  </a:cubicBezTo>
                  <a:cubicBezTo>
                    <a:pt x="105" y="95"/>
                    <a:pt x="159" y="81"/>
                    <a:pt x="230" y="81"/>
                  </a:cubicBezTo>
                  <a:cubicBezTo>
                    <a:pt x="285" y="81"/>
                    <a:pt x="350" y="96"/>
                    <a:pt x="350" y="168"/>
                  </a:cubicBezTo>
                  <a:cubicBezTo>
                    <a:pt x="350" y="168"/>
                    <a:pt x="350" y="194"/>
                    <a:pt x="350" y="196"/>
                  </a:cubicBezTo>
                  <a:cubicBezTo>
                    <a:pt x="168" y="196"/>
                    <a:pt x="168" y="196"/>
                    <a:pt x="168" y="196"/>
                  </a:cubicBezTo>
                  <a:cubicBezTo>
                    <a:pt x="75" y="196"/>
                    <a:pt x="0" y="229"/>
                    <a:pt x="0" y="339"/>
                  </a:cubicBezTo>
                  <a:cubicBezTo>
                    <a:pt x="0" y="438"/>
                    <a:pt x="81" y="484"/>
                    <a:pt x="181" y="484"/>
                  </a:cubicBezTo>
                  <a:cubicBezTo>
                    <a:pt x="298" y="484"/>
                    <a:pt x="350" y="417"/>
                    <a:pt x="350" y="417"/>
                  </a:cubicBezTo>
                  <a:cubicBezTo>
                    <a:pt x="350" y="484"/>
                    <a:pt x="350" y="484"/>
                    <a:pt x="350" y="484"/>
                  </a:cubicBezTo>
                  <a:cubicBezTo>
                    <a:pt x="442" y="484"/>
                    <a:pt x="442" y="484"/>
                    <a:pt x="442" y="484"/>
                  </a:cubicBezTo>
                  <a:cubicBezTo>
                    <a:pt x="442" y="142"/>
                    <a:pt x="442" y="142"/>
                    <a:pt x="442" y="142"/>
                  </a:cubicBezTo>
                  <a:cubicBezTo>
                    <a:pt x="437" y="32"/>
                    <a:pt x="311" y="0"/>
                    <a:pt x="220" y="0"/>
                  </a:cubicBezTo>
                  <a:close/>
                  <a:moveTo>
                    <a:pt x="350" y="295"/>
                  </a:moveTo>
                  <a:cubicBezTo>
                    <a:pt x="350" y="366"/>
                    <a:pt x="258" y="407"/>
                    <a:pt x="198" y="407"/>
                  </a:cubicBezTo>
                  <a:cubicBezTo>
                    <a:pt x="153" y="407"/>
                    <a:pt x="95" y="392"/>
                    <a:pt x="95" y="338"/>
                  </a:cubicBezTo>
                  <a:cubicBezTo>
                    <a:pt x="95" y="284"/>
                    <a:pt x="126" y="269"/>
                    <a:pt x="173" y="269"/>
                  </a:cubicBezTo>
                  <a:cubicBezTo>
                    <a:pt x="350" y="269"/>
                    <a:pt x="350" y="269"/>
                    <a:pt x="350" y="269"/>
                  </a:cubicBezTo>
                  <a:lnTo>
                    <a:pt x="350"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0">
              <a:extLst>
                <a:ext uri="{FF2B5EF4-FFF2-40B4-BE49-F238E27FC236}">
                  <a16:creationId xmlns:a16="http://schemas.microsoft.com/office/drawing/2014/main" id="{CCE5207A-3E84-4DC4-A07C-47027DA0FFA6}"/>
                </a:ext>
              </a:extLst>
            </p:cNvPr>
            <p:cNvSpPr>
              <a:spLocks/>
            </p:cNvSpPr>
            <p:nvPr userDrawn="1"/>
          </p:nvSpPr>
          <p:spPr bwMode="auto">
            <a:xfrm>
              <a:off x="3625850" y="0"/>
              <a:ext cx="1914525" cy="965200"/>
            </a:xfrm>
            <a:custGeom>
              <a:avLst/>
              <a:gdLst>
                <a:gd name="T0" fmla="*/ 1260 w 1260"/>
                <a:gd name="T1" fmla="*/ 183 h 636"/>
                <a:gd name="T2" fmla="*/ 632 w 1260"/>
                <a:gd name="T3" fmla="*/ 0 h 636"/>
                <a:gd name="T4" fmla="*/ 0 w 1260"/>
                <a:gd name="T5" fmla="*/ 174 h 636"/>
                <a:gd name="T6" fmla="*/ 630 w 1260"/>
                <a:gd name="T7" fmla="*/ 635 h 636"/>
                <a:gd name="T8" fmla="*/ 1260 w 1260"/>
                <a:gd name="T9" fmla="*/ 183 h 636"/>
              </a:gdLst>
              <a:ahLst/>
              <a:cxnLst>
                <a:cxn ang="0">
                  <a:pos x="T0" y="T1"/>
                </a:cxn>
                <a:cxn ang="0">
                  <a:pos x="T2" y="T3"/>
                </a:cxn>
                <a:cxn ang="0">
                  <a:pos x="T4" y="T5"/>
                </a:cxn>
                <a:cxn ang="0">
                  <a:pos x="T6" y="T7"/>
                </a:cxn>
                <a:cxn ang="0">
                  <a:pos x="T8" y="T9"/>
                </a:cxn>
              </a:cxnLst>
              <a:rect l="0" t="0" r="r" b="b"/>
              <a:pathLst>
                <a:path w="1260" h="636">
                  <a:moveTo>
                    <a:pt x="1260" y="183"/>
                  </a:moveTo>
                  <a:cubicBezTo>
                    <a:pt x="1088" y="73"/>
                    <a:pt x="862" y="0"/>
                    <a:pt x="632" y="0"/>
                  </a:cubicBezTo>
                  <a:cubicBezTo>
                    <a:pt x="418" y="0"/>
                    <a:pt x="197" y="52"/>
                    <a:pt x="0" y="174"/>
                  </a:cubicBezTo>
                  <a:cubicBezTo>
                    <a:pt x="0" y="174"/>
                    <a:pt x="269" y="634"/>
                    <a:pt x="630" y="635"/>
                  </a:cubicBezTo>
                  <a:cubicBezTo>
                    <a:pt x="992" y="636"/>
                    <a:pt x="1260" y="183"/>
                    <a:pt x="1260"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1">
              <a:extLst>
                <a:ext uri="{FF2B5EF4-FFF2-40B4-BE49-F238E27FC236}">
                  <a16:creationId xmlns:a16="http://schemas.microsoft.com/office/drawing/2014/main" id="{77B6E331-2620-41C0-B97C-1B12164FD9AD}"/>
                </a:ext>
              </a:extLst>
            </p:cNvPr>
            <p:cNvSpPr>
              <a:spLocks/>
            </p:cNvSpPr>
            <p:nvPr userDrawn="1"/>
          </p:nvSpPr>
          <p:spPr bwMode="auto">
            <a:xfrm>
              <a:off x="2722563" y="436563"/>
              <a:ext cx="1201738" cy="1819275"/>
            </a:xfrm>
            <a:custGeom>
              <a:avLst/>
              <a:gdLst>
                <a:gd name="T0" fmla="*/ 438 w 791"/>
                <a:gd name="T1" fmla="*/ 0 h 1198"/>
                <a:gd name="T2" fmla="*/ 75 w 791"/>
                <a:gd name="T3" fmla="*/ 545 h 1198"/>
                <a:gd name="T4" fmla="*/ 52 w 791"/>
                <a:gd name="T5" fmla="*/ 1198 h 1198"/>
                <a:gd name="T6" fmla="*/ 679 w 791"/>
                <a:gd name="T7" fmla="*/ 742 h 1198"/>
                <a:gd name="T8" fmla="*/ 438 w 791"/>
                <a:gd name="T9" fmla="*/ 0 h 1198"/>
              </a:gdLst>
              <a:ahLst/>
              <a:cxnLst>
                <a:cxn ang="0">
                  <a:pos x="T0" y="T1"/>
                </a:cxn>
                <a:cxn ang="0">
                  <a:pos x="T2" y="T3"/>
                </a:cxn>
                <a:cxn ang="0">
                  <a:pos x="T4" y="T5"/>
                </a:cxn>
                <a:cxn ang="0">
                  <a:pos x="T6" y="T7"/>
                </a:cxn>
                <a:cxn ang="0">
                  <a:pos x="T8" y="T9"/>
                </a:cxn>
              </a:cxnLst>
              <a:rect l="0" t="0" r="r" b="b"/>
              <a:pathLst>
                <a:path w="791" h="1198">
                  <a:moveTo>
                    <a:pt x="438" y="0"/>
                  </a:moveTo>
                  <a:cubicBezTo>
                    <a:pt x="273" y="139"/>
                    <a:pt x="147" y="326"/>
                    <a:pt x="75" y="545"/>
                  </a:cubicBezTo>
                  <a:cubicBezTo>
                    <a:pt x="4" y="764"/>
                    <a:pt x="0" y="981"/>
                    <a:pt x="52" y="1198"/>
                  </a:cubicBezTo>
                  <a:cubicBezTo>
                    <a:pt x="52" y="1198"/>
                    <a:pt x="566" y="1086"/>
                    <a:pt x="679" y="742"/>
                  </a:cubicBezTo>
                  <a:cubicBezTo>
                    <a:pt x="791" y="399"/>
                    <a:pt x="438"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DA1FDC7C-42C8-4041-B97D-F2CA92B55788}"/>
                </a:ext>
              </a:extLst>
            </p:cNvPr>
            <p:cNvSpPr>
              <a:spLocks/>
            </p:cNvSpPr>
            <p:nvPr userDrawn="1"/>
          </p:nvSpPr>
          <p:spPr bwMode="auto">
            <a:xfrm>
              <a:off x="2882900" y="2185988"/>
              <a:ext cx="1622425" cy="1447800"/>
            </a:xfrm>
            <a:custGeom>
              <a:avLst/>
              <a:gdLst>
                <a:gd name="T0" fmla="*/ 0 w 1067"/>
                <a:gd name="T1" fmla="*/ 211 h 954"/>
                <a:gd name="T2" fmla="*/ 401 w 1067"/>
                <a:gd name="T3" fmla="*/ 726 h 954"/>
                <a:gd name="T4" fmla="*/ 1016 w 1067"/>
                <a:gd name="T5" fmla="*/ 954 h 954"/>
                <a:gd name="T6" fmla="*/ 775 w 1067"/>
                <a:gd name="T7" fmla="*/ 213 h 954"/>
                <a:gd name="T8" fmla="*/ 0 w 1067"/>
                <a:gd name="T9" fmla="*/ 211 h 954"/>
              </a:gdLst>
              <a:ahLst/>
              <a:cxnLst>
                <a:cxn ang="0">
                  <a:pos x="T0" y="T1"/>
                </a:cxn>
                <a:cxn ang="0">
                  <a:pos x="T2" y="T3"/>
                </a:cxn>
                <a:cxn ang="0">
                  <a:pos x="T4" y="T5"/>
                </a:cxn>
                <a:cxn ang="0">
                  <a:pos x="T6" y="T7"/>
                </a:cxn>
                <a:cxn ang="0">
                  <a:pos x="T8" y="T9"/>
                </a:cxn>
              </a:cxnLst>
              <a:rect l="0" t="0" r="r" b="b"/>
              <a:pathLst>
                <a:path w="1067" h="954">
                  <a:moveTo>
                    <a:pt x="0" y="211"/>
                  </a:moveTo>
                  <a:cubicBezTo>
                    <a:pt x="84" y="414"/>
                    <a:pt x="218" y="590"/>
                    <a:pt x="401" y="726"/>
                  </a:cubicBezTo>
                  <a:cubicBezTo>
                    <a:pt x="586" y="863"/>
                    <a:pt x="810" y="941"/>
                    <a:pt x="1016" y="954"/>
                  </a:cubicBezTo>
                  <a:cubicBezTo>
                    <a:pt x="1016" y="954"/>
                    <a:pt x="1067" y="426"/>
                    <a:pt x="775" y="213"/>
                  </a:cubicBezTo>
                  <a:cubicBezTo>
                    <a:pt x="483" y="0"/>
                    <a:pt x="0" y="211"/>
                    <a:pt x="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3">
              <a:extLst>
                <a:ext uri="{FF2B5EF4-FFF2-40B4-BE49-F238E27FC236}">
                  <a16:creationId xmlns:a16="http://schemas.microsoft.com/office/drawing/2014/main" id="{B7F7052C-55C2-4219-9B97-3B0041EC6A8C}"/>
                </a:ext>
              </a:extLst>
            </p:cNvPr>
            <p:cNvSpPr>
              <a:spLocks/>
            </p:cNvSpPr>
            <p:nvPr userDrawn="1"/>
          </p:nvSpPr>
          <p:spPr bwMode="auto">
            <a:xfrm>
              <a:off x="4635500" y="2182813"/>
              <a:ext cx="1627188" cy="1450975"/>
            </a:xfrm>
            <a:custGeom>
              <a:avLst/>
              <a:gdLst>
                <a:gd name="T0" fmla="*/ 58 w 1071"/>
                <a:gd name="T1" fmla="*/ 956 h 956"/>
                <a:gd name="T2" fmla="*/ 669 w 1071"/>
                <a:gd name="T3" fmla="*/ 725 h 956"/>
                <a:gd name="T4" fmla="*/ 1071 w 1071"/>
                <a:gd name="T5" fmla="*/ 207 h 956"/>
                <a:gd name="T6" fmla="*/ 291 w 1071"/>
                <a:gd name="T7" fmla="*/ 215 h 956"/>
                <a:gd name="T8" fmla="*/ 58 w 1071"/>
                <a:gd name="T9" fmla="*/ 956 h 956"/>
              </a:gdLst>
              <a:ahLst/>
              <a:cxnLst>
                <a:cxn ang="0">
                  <a:pos x="T0" y="T1"/>
                </a:cxn>
                <a:cxn ang="0">
                  <a:pos x="T2" y="T3"/>
                </a:cxn>
                <a:cxn ang="0">
                  <a:pos x="T4" y="T5"/>
                </a:cxn>
                <a:cxn ang="0">
                  <a:pos x="T6" y="T7"/>
                </a:cxn>
                <a:cxn ang="0">
                  <a:pos x="T8" y="T9"/>
                </a:cxn>
              </a:cxnLst>
              <a:rect l="0" t="0" r="r" b="b"/>
              <a:pathLst>
                <a:path w="1071" h="956">
                  <a:moveTo>
                    <a:pt x="58" y="956"/>
                  </a:moveTo>
                  <a:cubicBezTo>
                    <a:pt x="289" y="933"/>
                    <a:pt x="482" y="860"/>
                    <a:pt x="669" y="725"/>
                  </a:cubicBezTo>
                  <a:cubicBezTo>
                    <a:pt x="850" y="594"/>
                    <a:pt x="987" y="409"/>
                    <a:pt x="1071" y="207"/>
                  </a:cubicBezTo>
                  <a:cubicBezTo>
                    <a:pt x="1071" y="207"/>
                    <a:pt x="581" y="0"/>
                    <a:pt x="291" y="215"/>
                  </a:cubicBezTo>
                  <a:cubicBezTo>
                    <a:pt x="0" y="431"/>
                    <a:pt x="58" y="956"/>
                    <a:pt x="58" y="9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14">
              <a:extLst>
                <a:ext uri="{FF2B5EF4-FFF2-40B4-BE49-F238E27FC236}">
                  <a16:creationId xmlns:a16="http://schemas.microsoft.com/office/drawing/2014/main" id="{CD66E80E-6FF0-460D-B6F3-3BFD4976318D}"/>
                </a:ext>
              </a:extLst>
            </p:cNvPr>
            <p:cNvSpPr>
              <a:spLocks/>
            </p:cNvSpPr>
            <p:nvPr userDrawn="1"/>
          </p:nvSpPr>
          <p:spPr bwMode="auto">
            <a:xfrm>
              <a:off x="5219700" y="439738"/>
              <a:ext cx="1195388" cy="1819275"/>
            </a:xfrm>
            <a:custGeom>
              <a:avLst/>
              <a:gdLst>
                <a:gd name="T0" fmla="*/ 737 w 787"/>
                <a:gd name="T1" fmla="*/ 1198 h 1198"/>
                <a:gd name="T2" fmla="*/ 715 w 787"/>
                <a:gd name="T3" fmla="*/ 544 h 1198"/>
                <a:gd name="T4" fmla="*/ 355 w 787"/>
                <a:gd name="T5" fmla="*/ 0 h 1198"/>
                <a:gd name="T6" fmla="*/ 111 w 787"/>
                <a:gd name="T7" fmla="*/ 739 h 1198"/>
                <a:gd name="T8" fmla="*/ 737 w 787"/>
                <a:gd name="T9" fmla="*/ 1198 h 1198"/>
              </a:gdLst>
              <a:ahLst/>
              <a:cxnLst>
                <a:cxn ang="0">
                  <a:pos x="T0" y="T1"/>
                </a:cxn>
                <a:cxn ang="0">
                  <a:pos x="T2" y="T3"/>
                </a:cxn>
                <a:cxn ang="0">
                  <a:pos x="T4" y="T5"/>
                </a:cxn>
                <a:cxn ang="0">
                  <a:pos x="T6" y="T7"/>
                </a:cxn>
                <a:cxn ang="0">
                  <a:pos x="T8" y="T9"/>
                </a:cxn>
              </a:cxnLst>
              <a:rect l="0" t="0" r="r" b="b"/>
              <a:pathLst>
                <a:path w="787" h="1198">
                  <a:moveTo>
                    <a:pt x="737" y="1198"/>
                  </a:moveTo>
                  <a:cubicBezTo>
                    <a:pt x="787" y="991"/>
                    <a:pt x="786" y="764"/>
                    <a:pt x="715" y="544"/>
                  </a:cubicBezTo>
                  <a:cubicBezTo>
                    <a:pt x="645" y="325"/>
                    <a:pt x="518" y="144"/>
                    <a:pt x="355" y="0"/>
                  </a:cubicBezTo>
                  <a:cubicBezTo>
                    <a:pt x="355" y="0"/>
                    <a:pt x="0" y="395"/>
                    <a:pt x="111" y="739"/>
                  </a:cubicBezTo>
                  <a:cubicBezTo>
                    <a:pt x="222" y="1083"/>
                    <a:pt x="737" y="1198"/>
                    <a:pt x="737" y="1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e 19">
            <a:extLst>
              <a:ext uri="{FF2B5EF4-FFF2-40B4-BE49-F238E27FC236}">
                <a16:creationId xmlns:a16="http://schemas.microsoft.com/office/drawing/2014/main" id="{14A9D647-00F2-4C4B-BEB2-D75043DB8D0E}"/>
              </a:ext>
            </a:extLst>
          </p:cNvPr>
          <p:cNvGrpSpPr/>
          <p:nvPr userDrawn="1"/>
        </p:nvGrpSpPr>
        <p:grpSpPr>
          <a:xfrm>
            <a:off x="5251603" y="1275110"/>
            <a:ext cx="2546197" cy="2504410"/>
            <a:chOff x="2019290" y="61899"/>
            <a:chExt cx="5102087" cy="5018353"/>
          </a:xfrm>
          <a:solidFill>
            <a:srgbClr val="00AC8C"/>
          </a:solidFill>
        </p:grpSpPr>
        <p:sp>
          <p:nvSpPr>
            <p:cNvPr id="14" name="Forme libre : forme 13">
              <a:extLst>
                <a:ext uri="{FF2B5EF4-FFF2-40B4-BE49-F238E27FC236}">
                  <a16:creationId xmlns:a16="http://schemas.microsoft.com/office/drawing/2014/main" id="{0A3EC673-E299-4D73-87EC-841B629A6F7B}"/>
                </a:ext>
              </a:extLst>
            </p:cNvPr>
            <p:cNvSpPr/>
            <p:nvPr/>
          </p:nvSpPr>
          <p:spPr>
            <a:xfrm>
              <a:off x="3946207" y="61899"/>
              <a:ext cx="1278731" cy="636387"/>
            </a:xfrm>
            <a:custGeom>
              <a:avLst/>
              <a:gdLst>
                <a:gd name="connsiteX0" fmla="*/ 636651 w 1278731"/>
                <a:gd name="connsiteY0" fmla="*/ 636378 h 636387"/>
                <a:gd name="connsiteX1" fmla="*/ 1278731 w 1278731"/>
                <a:gd name="connsiteY1" fmla="*/ 184226 h 636387"/>
                <a:gd name="connsiteX2" fmla="*/ 637127 w 1278731"/>
                <a:gd name="connsiteY2" fmla="*/ 13 h 636387"/>
                <a:gd name="connsiteX3" fmla="*/ 0 w 1278731"/>
                <a:gd name="connsiteY3" fmla="*/ 174987 h 636387"/>
                <a:gd name="connsiteX4" fmla="*/ 636651 w 1278731"/>
                <a:gd name="connsiteY4" fmla="*/ 636378 h 63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731" h="636387">
                  <a:moveTo>
                    <a:pt x="636651" y="636378"/>
                  </a:moveTo>
                  <a:cubicBezTo>
                    <a:pt x="994505" y="638759"/>
                    <a:pt x="1259015" y="216516"/>
                    <a:pt x="1278731" y="184226"/>
                  </a:cubicBezTo>
                  <a:cubicBezTo>
                    <a:pt x="1092422" y="68402"/>
                    <a:pt x="872681" y="1060"/>
                    <a:pt x="637127" y="13"/>
                  </a:cubicBezTo>
                  <a:cubicBezTo>
                    <a:pt x="404146" y="-1035"/>
                    <a:pt x="186023" y="63068"/>
                    <a:pt x="0" y="174987"/>
                  </a:cubicBezTo>
                  <a:cubicBezTo>
                    <a:pt x="15145" y="200609"/>
                    <a:pt x="275558" y="633997"/>
                    <a:pt x="636651" y="636378"/>
                  </a:cubicBezTo>
                  <a:close/>
                </a:path>
              </a:pathLst>
            </a:custGeom>
            <a:grp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CF3A35DC-7A8C-4C7B-88C4-1FD4E5E65E5A}"/>
                </a:ext>
              </a:extLst>
            </p:cNvPr>
            <p:cNvSpPr/>
            <p:nvPr/>
          </p:nvSpPr>
          <p:spPr>
            <a:xfrm>
              <a:off x="2019290" y="1219294"/>
              <a:ext cx="690590" cy="1213103"/>
            </a:xfrm>
            <a:custGeom>
              <a:avLst/>
              <a:gdLst>
                <a:gd name="connsiteX0" fmla="*/ 666569 w 690590"/>
                <a:gd name="connsiteY0" fmla="*/ 750189 h 1213103"/>
                <a:gd name="connsiteX1" fmla="*/ 435207 w 690590"/>
                <a:gd name="connsiteY1" fmla="*/ 0 h 1213103"/>
                <a:gd name="connsiteX2" fmla="*/ 10 w 690590"/>
                <a:gd name="connsiteY2" fmla="*/ 932021 h 1213103"/>
                <a:gd name="connsiteX3" fmla="*/ 31157 w 690590"/>
                <a:gd name="connsiteY3" fmla="*/ 1213104 h 1213103"/>
                <a:gd name="connsiteX4" fmla="*/ 666569 w 690590"/>
                <a:gd name="connsiteY4" fmla="*/ 750189 h 121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0" h="1213103">
                  <a:moveTo>
                    <a:pt x="666569" y="750189"/>
                  </a:moveTo>
                  <a:cubicBezTo>
                    <a:pt x="779060" y="411575"/>
                    <a:pt x="461401" y="30575"/>
                    <a:pt x="435207" y="0"/>
                  </a:cubicBezTo>
                  <a:cubicBezTo>
                    <a:pt x="170412" y="223933"/>
                    <a:pt x="1629" y="558070"/>
                    <a:pt x="10" y="932021"/>
                  </a:cubicBezTo>
                  <a:cubicBezTo>
                    <a:pt x="-371" y="1028700"/>
                    <a:pt x="10392" y="1122712"/>
                    <a:pt x="31157" y="1213104"/>
                  </a:cubicBezTo>
                  <a:cubicBezTo>
                    <a:pt x="60970" y="1206532"/>
                    <a:pt x="552841" y="1092613"/>
                    <a:pt x="666569" y="750189"/>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5D2C7748-445A-4908-A98D-8C1800ABBEA7}"/>
                </a:ext>
              </a:extLst>
            </p:cNvPr>
            <p:cNvSpPr/>
            <p:nvPr/>
          </p:nvSpPr>
          <p:spPr>
            <a:xfrm>
              <a:off x="2496692" y="4219701"/>
              <a:ext cx="1029858" cy="848932"/>
            </a:xfrm>
            <a:custGeom>
              <a:avLst/>
              <a:gdLst>
                <a:gd name="connsiteX0" fmla="*/ 782003 w 1029858"/>
                <a:gd name="connsiteY0" fmla="*/ 100934 h 848932"/>
                <a:gd name="connsiteX1" fmla="*/ 0 w 1029858"/>
                <a:gd name="connsiteY1" fmla="*/ 87980 h 848932"/>
                <a:gd name="connsiteX2" fmla="*/ 1025843 w 1029858"/>
                <a:gd name="connsiteY2" fmla="*/ 848932 h 848932"/>
                <a:gd name="connsiteX3" fmla="*/ 782003 w 1029858"/>
                <a:gd name="connsiteY3" fmla="*/ 100934 h 848932"/>
              </a:gdLst>
              <a:ahLst/>
              <a:cxnLst>
                <a:cxn ang="0">
                  <a:pos x="connsiteX0" y="connsiteY0"/>
                </a:cxn>
                <a:cxn ang="0">
                  <a:pos x="connsiteX1" y="connsiteY1"/>
                </a:cxn>
                <a:cxn ang="0">
                  <a:pos x="connsiteX2" y="connsiteY2"/>
                </a:cxn>
                <a:cxn ang="0">
                  <a:pos x="connsiteX3" y="connsiteY3"/>
                </a:cxn>
              </a:cxnLst>
              <a:rect l="l" t="t" r="r" b="b"/>
              <a:pathLst>
                <a:path w="1029858" h="848932">
                  <a:moveTo>
                    <a:pt x="782003" y="100934"/>
                  </a:moveTo>
                  <a:cubicBezTo>
                    <a:pt x="500824" y="-106140"/>
                    <a:pt x="53912" y="65977"/>
                    <a:pt x="0" y="87980"/>
                  </a:cubicBezTo>
                  <a:cubicBezTo>
                    <a:pt x="168783" y="504127"/>
                    <a:pt x="559403" y="806927"/>
                    <a:pt x="1025843" y="848932"/>
                  </a:cubicBezTo>
                  <a:cubicBezTo>
                    <a:pt x="1028033" y="826358"/>
                    <a:pt x="1074896" y="316770"/>
                    <a:pt x="782003" y="100934"/>
                  </a:cubicBezTo>
                  <a:close/>
                </a:path>
              </a:pathLst>
            </a:custGeom>
            <a:grp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D5AF26B3-A801-478A-995F-0DB30CC90980}"/>
                </a:ext>
              </a:extLst>
            </p:cNvPr>
            <p:cNvSpPr/>
            <p:nvPr/>
          </p:nvSpPr>
          <p:spPr>
            <a:xfrm>
              <a:off x="5578922" y="4238632"/>
              <a:ext cx="1038571" cy="841620"/>
            </a:xfrm>
            <a:custGeom>
              <a:avLst/>
              <a:gdLst>
                <a:gd name="connsiteX0" fmla="*/ 256474 w 1038571"/>
                <a:gd name="connsiteY0" fmla="*/ 96385 h 841620"/>
                <a:gd name="connsiteX1" fmla="*/ 2918 w 1038571"/>
                <a:gd name="connsiteY1" fmla="*/ 841621 h 841620"/>
                <a:gd name="connsiteX2" fmla="*/ 1038572 w 1038571"/>
                <a:gd name="connsiteY2" fmla="*/ 93623 h 841620"/>
                <a:gd name="connsiteX3" fmla="*/ 256474 w 1038571"/>
                <a:gd name="connsiteY3" fmla="*/ 96385 h 841620"/>
              </a:gdLst>
              <a:ahLst/>
              <a:cxnLst>
                <a:cxn ang="0">
                  <a:pos x="connsiteX0" y="connsiteY0"/>
                </a:cxn>
                <a:cxn ang="0">
                  <a:pos x="connsiteX1" y="connsiteY1"/>
                </a:cxn>
                <a:cxn ang="0">
                  <a:pos x="connsiteX2" y="connsiteY2"/>
                </a:cxn>
                <a:cxn ang="0">
                  <a:pos x="connsiteX3" y="connsiteY3"/>
                </a:cxn>
              </a:cxnLst>
              <a:rect l="l" t="t" r="r" b="b"/>
              <a:pathLst>
                <a:path w="1038571" h="841620">
                  <a:moveTo>
                    <a:pt x="256474" y="96385"/>
                  </a:moveTo>
                  <a:cubicBezTo>
                    <a:pt x="-42040" y="310221"/>
                    <a:pt x="1680" y="828095"/>
                    <a:pt x="2918" y="841621"/>
                  </a:cubicBezTo>
                  <a:cubicBezTo>
                    <a:pt x="470215" y="805521"/>
                    <a:pt x="864550" y="507484"/>
                    <a:pt x="1038572" y="93623"/>
                  </a:cubicBezTo>
                  <a:cubicBezTo>
                    <a:pt x="984660" y="70953"/>
                    <a:pt x="540224" y="-106879"/>
                    <a:pt x="256474" y="96385"/>
                  </a:cubicBezTo>
                  <a:close/>
                </a:path>
              </a:pathLst>
            </a:custGeom>
            <a:grp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D7071253-7A44-447C-B7DF-70C0E1AD248E}"/>
                </a:ext>
              </a:extLst>
            </p:cNvPr>
            <p:cNvSpPr/>
            <p:nvPr/>
          </p:nvSpPr>
          <p:spPr>
            <a:xfrm>
              <a:off x="6435072" y="1236916"/>
              <a:ext cx="686305" cy="1214342"/>
            </a:xfrm>
            <a:custGeom>
              <a:avLst/>
              <a:gdLst>
                <a:gd name="connsiteX0" fmla="*/ 22020 w 686305"/>
                <a:gd name="connsiteY0" fmla="*/ 742855 h 1214342"/>
                <a:gd name="connsiteX1" fmla="*/ 652766 w 686305"/>
                <a:gd name="connsiteY1" fmla="*/ 1214342 h 1214342"/>
                <a:gd name="connsiteX2" fmla="*/ 655338 w 686305"/>
                <a:gd name="connsiteY2" fmla="*/ 1205008 h 1214342"/>
                <a:gd name="connsiteX3" fmla="*/ 686294 w 686305"/>
                <a:gd name="connsiteY3" fmla="*/ 935355 h 1214342"/>
                <a:gd name="connsiteX4" fmla="*/ 259574 w 686305"/>
                <a:gd name="connsiteY4" fmla="*/ 0 h 1214342"/>
                <a:gd name="connsiteX5" fmla="*/ 22020 w 686305"/>
                <a:gd name="connsiteY5" fmla="*/ 742855 h 121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305" h="1214342">
                  <a:moveTo>
                    <a:pt x="22020" y="742855"/>
                  </a:moveTo>
                  <a:cubicBezTo>
                    <a:pt x="134701" y="1097471"/>
                    <a:pt x="652766" y="1214342"/>
                    <a:pt x="652766" y="1214342"/>
                  </a:cubicBezTo>
                  <a:cubicBezTo>
                    <a:pt x="653718" y="1211199"/>
                    <a:pt x="654480" y="1208056"/>
                    <a:pt x="655338" y="1205008"/>
                  </a:cubicBezTo>
                  <a:cubicBezTo>
                    <a:pt x="675149" y="1118235"/>
                    <a:pt x="685913" y="1028033"/>
                    <a:pt x="686294" y="935355"/>
                  </a:cubicBezTo>
                  <a:cubicBezTo>
                    <a:pt x="687913" y="561594"/>
                    <a:pt x="522178" y="226219"/>
                    <a:pt x="259574" y="0"/>
                  </a:cubicBezTo>
                  <a:cubicBezTo>
                    <a:pt x="215378" y="51530"/>
                    <a:pt x="-82278" y="414242"/>
                    <a:pt x="22020" y="742855"/>
                  </a:cubicBezTo>
                  <a:close/>
                </a:path>
              </a:pathLst>
            </a:custGeom>
            <a:grpFill/>
            <a:ln w="9525" cap="flat">
              <a:noFill/>
              <a:prstDash val="solid"/>
              <a:miter/>
            </a:ln>
          </p:spPr>
          <p:txBody>
            <a:bodyPr rtlCol="0" anchor="ctr"/>
            <a:lstStyle/>
            <a:p>
              <a:endParaRPr lang="fr-FR"/>
            </a:p>
          </p:txBody>
        </p:sp>
      </p:grpSp>
      <p:sp>
        <p:nvSpPr>
          <p:cNvPr id="23"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None/>
              <a:defRPr sz="3250">
                <a:solidFill>
                  <a:schemeClr val="bg1"/>
                </a:solidFill>
              </a:defRPr>
            </a:lvl1pPr>
          </a:lstStyle>
          <a:p>
            <a:r>
              <a:rPr lang="fr-FR" dirty="0" smtClean="0"/>
              <a:t>1. Titre de partie</a:t>
            </a:r>
            <a:endParaRPr lang="fr-FR" dirty="0"/>
          </a:p>
        </p:txBody>
      </p:sp>
      <p:sp>
        <p:nvSpPr>
          <p:cNvPr id="35" name="Espace réservé de la date 4">
            <a:extLst>
              <a:ext uri="{FF2B5EF4-FFF2-40B4-BE49-F238E27FC236}">
                <a16:creationId xmlns:a16="http://schemas.microsoft.com/office/drawing/2014/main" id="{979B2E0D-EA57-4BD7-9C3E-D26051B48C10}"/>
              </a:ext>
            </a:extLst>
          </p:cNvPr>
          <p:cNvSpPr>
            <a:spLocks noGrp="1"/>
          </p:cNvSpPr>
          <p:nvPr>
            <p:ph type="dt" sz="half" idx="17"/>
          </p:nvPr>
        </p:nvSpPr>
        <p:spPr>
          <a:xfrm>
            <a:off x="7699725" y="4659675"/>
            <a:ext cx="1170000" cy="211929"/>
          </a:xfrm>
        </p:spPr>
        <p:txBody>
          <a:bodyPr/>
          <a:lstStyle>
            <a:lvl1pPr>
              <a:defRPr>
                <a:solidFill>
                  <a:schemeClr val="bg1"/>
                </a:solidFill>
              </a:defRPr>
            </a:lvl1pPr>
          </a:lstStyle>
          <a:p>
            <a:pPr algn="r"/>
            <a:r>
              <a:rPr lang="fr-FR" cap="all" dirty="0" smtClean="0"/>
              <a:t>XX/XX/2021</a:t>
            </a:r>
            <a:endParaRPr lang="fr-FR" cap="all" dirty="0"/>
          </a:p>
        </p:txBody>
      </p:sp>
      <p:sp>
        <p:nvSpPr>
          <p:cNvPr id="36" name="Espace réservé du pied de page 8">
            <a:extLst>
              <a:ext uri="{FF2B5EF4-FFF2-40B4-BE49-F238E27FC236}">
                <a16:creationId xmlns:a16="http://schemas.microsoft.com/office/drawing/2014/main" id="{FFFB696E-EECC-4454-8ED3-CA5C36E3B320}"/>
              </a:ext>
            </a:extLst>
          </p:cNvPr>
          <p:cNvSpPr>
            <a:spLocks noGrp="1"/>
          </p:cNvSpPr>
          <p:nvPr>
            <p:ph type="ftr" sz="quarter" idx="18"/>
          </p:nvPr>
        </p:nvSpPr>
        <p:spPr>
          <a:xfrm>
            <a:off x="275431" y="4659982"/>
            <a:ext cx="3086100" cy="211622"/>
          </a:xfrm>
        </p:spPr>
        <p:txBody>
          <a:bodyPr/>
          <a:lstStyle>
            <a:lvl1pPr>
              <a:defRPr>
                <a:solidFill>
                  <a:schemeClr val="bg1"/>
                </a:solidFill>
              </a:defRPr>
            </a:lvl1pPr>
          </a:lstStyle>
          <a:p>
            <a:r>
              <a:rPr lang="fr-FR" dirty="0" smtClean="0"/>
              <a:t>Titre de la présentation sur une seule ligne</a:t>
            </a:r>
            <a:endParaRPr lang="fr-FR" dirty="0"/>
          </a:p>
        </p:txBody>
      </p:sp>
    </p:spTree>
    <p:extLst>
      <p:ext uri="{BB962C8B-B14F-4D97-AF65-F5344CB8AC3E}">
        <p14:creationId xmlns:p14="http://schemas.microsoft.com/office/powerpoint/2010/main" val="67139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1. Titre de partie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9" name="Espace réservé du numéro de diapositive 7">
            <a:extLst>
              <a:ext uri="{FF2B5EF4-FFF2-40B4-BE49-F238E27FC236}">
                <a16:creationId xmlns:a16="http://schemas.microsoft.com/office/drawing/2014/main" id="{61BB31C8-B8DD-4E0E-A877-46E83C261020}"/>
              </a:ext>
            </a:extLst>
          </p:cNvPr>
          <p:cNvSpPr>
            <a:spLocks noGrp="1"/>
          </p:cNvSpPr>
          <p:nvPr>
            <p:ph type="sldNum" sz="quarter" idx="4"/>
          </p:nvPr>
        </p:nvSpPr>
        <p:spPr bwMode="gray">
          <a:xfrm>
            <a:off x="6339566" y="4659675"/>
            <a:ext cx="1350000" cy="211929"/>
          </a:xfrm>
          <a:prstGeom prst="rect">
            <a:avLst/>
          </a:prstGeom>
        </p:spPr>
        <p:txBody>
          <a:bodyPr anchor="t">
            <a:spAutoFit/>
          </a:bodyPr>
          <a:lstStyle>
            <a:lvl1pPr algn="r">
              <a:defRPr sz="750" b="0">
                <a:solidFill>
                  <a:schemeClr val="tx1"/>
                </a:solidFill>
              </a:defRPr>
            </a:lvl1pPr>
          </a:lstStyle>
          <a:p>
            <a:fld id="{733122C9-A0B9-462F-8757-0847AD287B63}" type="slidenum">
              <a:rPr lang="fr-FR" smtClean="0"/>
              <a:pPr/>
              <a:t>‹N°›</a:t>
            </a:fld>
            <a:endParaRPr lang="fr-FR" dirty="0"/>
          </a:p>
        </p:txBody>
      </p:sp>
      <p:sp>
        <p:nvSpPr>
          <p:cNvPr id="52" name="Espace réservé du pied de page 4">
            <a:extLst>
              <a:ext uri="{FF2B5EF4-FFF2-40B4-BE49-F238E27FC236}">
                <a16:creationId xmlns:a16="http://schemas.microsoft.com/office/drawing/2014/main" id="{0D938FD0-499A-4C4D-8BFF-68F0058C35F5}"/>
              </a:ext>
            </a:extLst>
          </p:cNvPr>
          <p:cNvSpPr>
            <a:spLocks noGrp="1"/>
          </p:cNvSpPr>
          <p:nvPr>
            <p:ph type="ftr" sz="quarter" idx="3"/>
          </p:nvPr>
        </p:nvSpPr>
        <p:spPr>
          <a:xfrm>
            <a:off x="275431" y="4659982"/>
            <a:ext cx="3086100" cy="211622"/>
          </a:xfrm>
          <a:prstGeom prst="rect">
            <a:avLst/>
          </a:prstGeom>
        </p:spPr>
        <p:txBody>
          <a:bodyPr vert="horz" lIns="91440" tIns="45720" rIns="91440" bIns="45720" rtlCol="0" anchor="b"/>
          <a:lstStyle>
            <a:lvl1pPr algn="l">
              <a:defRPr sz="770" b="1" cap="none" spc="-10" baseline="0">
                <a:solidFill>
                  <a:schemeClr val="tx1"/>
                </a:solidFill>
              </a:defRPr>
            </a:lvl1pPr>
          </a:lstStyle>
          <a:p>
            <a:r>
              <a:rPr lang="fr-FR" dirty="0" smtClean="0"/>
              <a:t>Titre de la présentation sur une seule ligne</a:t>
            </a:r>
            <a:endParaRPr lang="fr-FR" dirty="0"/>
          </a:p>
        </p:txBody>
      </p:sp>
      <p:sp>
        <p:nvSpPr>
          <p:cNvPr id="22" name="Espace réservé de la date 1">
            <a:extLst>
              <a:ext uri="{FF2B5EF4-FFF2-40B4-BE49-F238E27FC236}">
                <a16:creationId xmlns:a16="http://schemas.microsoft.com/office/drawing/2014/main" id="{432F5AB4-B213-42ED-9F78-9A5A430019A5}"/>
              </a:ext>
            </a:extLst>
          </p:cNvPr>
          <p:cNvSpPr>
            <a:spLocks noGrp="1"/>
          </p:cNvSpPr>
          <p:nvPr>
            <p:ph type="dt" sz="half" idx="2"/>
          </p:nvPr>
        </p:nvSpPr>
        <p:spPr bwMode="gray">
          <a:xfrm>
            <a:off x="7699725" y="4659675"/>
            <a:ext cx="1170000" cy="211929"/>
          </a:xfrm>
          <a:prstGeom prst="rect">
            <a:avLst/>
          </a:prstGeom>
        </p:spPr>
        <p:txBody>
          <a:bodyPr anchor="t">
            <a:noAutofit/>
          </a:bodyPr>
          <a:lstStyle>
            <a:lvl1pPr>
              <a:defRPr sz="750" b="1"/>
            </a:lvl1pPr>
          </a:lstStyle>
          <a:p>
            <a:pPr algn="r"/>
            <a:r>
              <a:rPr lang="fr-FR" cap="all" dirty="0" smtClean="0"/>
              <a:t>XX/XX/2021</a:t>
            </a:r>
            <a:endParaRPr lang="fr-FR" cap="all" dirty="0"/>
          </a:p>
        </p:txBody>
      </p:sp>
    </p:spTree>
  </p:cSld>
  <p:clrMap bg1="lt1" tx1="dk1" bg2="lt2" tx2="dk2" accent1="accent1" accent2="accent2" accent3="accent3" accent4="accent4" accent5="accent5" accent6="accent6" hlink="hlink" folHlink="folHlink"/>
  <p:sldLayoutIdLst>
    <p:sldLayoutId id="2147483813" r:id="rId1"/>
    <p:sldLayoutId id="2147483837" r:id="rId2"/>
    <p:sldLayoutId id="2147483815" r:id="rId3"/>
    <p:sldLayoutId id="2147483826" r:id="rId4"/>
    <p:sldLayoutId id="2147483825" r:id="rId5"/>
    <p:sldLayoutId id="2147483827" r:id="rId6"/>
    <p:sldLayoutId id="2147483828" r:id="rId7"/>
    <p:sldLayoutId id="2147483834" r:id="rId8"/>
    <p:sldLayoutId id="2147483835" r:id="rId9"/>
    <p:sldLayoutId id="2147483830" r:id="rId10"/>
    <p:sldLayoutId id="2147483831" r:id="rId11"/>
    <p:sldLayoutId id="2147483836" r:id="rId12"/>
    <p:sldLayoutId id="2147483838" r:id="rId13"/>
    <p:sldLayoutId id="2147483839" r:id="rId14"/>
    <p:sldLayoutId id="2147483840" r:id="rId15"/>
    <p:sldLayoutId id="2147483841" r:id="rId16"/>
    <p:sldLayoutId id="2147483829" r:id="rId17"/>
  </p:sldLayoutIdLst>
  <p:hf hdr="0"/>
  <p:txStyles>
    <p:titleStyle>
      <a:lvl1pPr algn="l" defTabSz="914400" rtl="0" eaLnBrk="1" latinLnBrk="0" hangingPunct="1">
        <a:lnSpc>
          <a:spcPct val="90000"/>
        </a:lnSpc>
        <a:spcBef>
          <a:spcPct val="0"/>
        </a:spcBef>
        <a:buNone/>
        <a:defRPr sz="2550" b="1"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60000" y="2211710"/>
            <a:ext cx="8424000" cy="2232248"/>
          </a:xfrm>
        </p:spPr>
        <p:txBody>
          <a:bodyPr/>
          <a:lstStyle/>
          <a:p>
            <a:r>
              <a:rPr lang="fr-FR" cap="none" dirty="0" smtClean="0"/>
              <a:t>Retour d’expérience sur l’épizootie d’IAHP </a:t>
            </a:r>
            <a:r>
              <a:rPr lang="fr-FR" cap="none" dirty="0"/>
              <a:t>de </a:t>
            </a:r>
            <a:r>
              <a:rPr lang="fr-FR" cap="none" dirty="0" smtClean="0"/>
              <a:t>2021-2022 en France</a:t>
            </a:r>
          </a:p>
          <a:p>
            <a:endParaRPr lang="fr-FR" cap="none" dirty="0" smtClean="0"/>
          </a:p>
          <a:p>
            <a:endParaRPr lang="fr-FR" cap="none" dirty="0"/>
          </a:p>
          <a:p>
            <a:pPr algn="r"/>
            <a:r>
              <a:rPr lang="fr-FR" sz="1400" b="0" cap="none" dirty="0" smtClean="0"/>
              <a:t>Charlotte DUNOYER</a:t>
            </a:r>
          </a:p>
          <a:p>
            <a:pPr algn="r"/>
            <a:r>
              <a:rPr lang="fr-FR" sz="1400" b="0" cap="none" dirty="0" smtClean="0"/>
              <a:t>Directrice Scientifique Santé et Bien-être des animaux</a:t>
            </a:r>
            <a:endParaRPr lang="fr-FR" sz="1400" b="0" cap="none" dirty="0"/>
          </a:p>
        </p:txBody>
      </p:sp>
      <p:sp>
        <p:nvSpPr>
          <p:cNvPr id="4" name="Espace réservé de la date 3"/>
          <p:cNvSpPr>
            <a:spLocks noGrp="1"/>
          </p:cNvSpPr>
          <p:nvPr>
            <p:ph type="dt" sz="half" idx="15"/>
          </p:nvPr>
        </p:nvSpPr>
        <p:spPr/>
        <p:txBody>
          <a:bodyPr/>
          <a:lstStyle/>
          <a:p>
            <a:pPr algn="r"/>
            <a:r>
              <a:rPr lang="fr-FR" cap="all" dirty="0" smtClean="0"/>
              <a:t>04/10/2022</a:t>
            </a:r>
            <a:endParaRPr lang="fr-FR" cap="all" dirty="0"/>
          </a:p>
        </p:txBody>
      </p:sp>
      <p:sp>
        <p:nvSpPr>
          <p:cNvPr id="5" name="Espace réservé du numéro de diapositive 4"/>
          <p:cNvSpPr>
            <a:spLocks noGrp="1"/>
          </p:cNvSpPr>
          <p:nvPr>
            <p:ph type="sldNum" sz="quarter" idx="17"/>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3811992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7"/>
          </p:nvPr>
        </p:nvSpPr>
        <p:spPr/>
        <p:txBody>
          <a:bodyPr/>
          <a:lstStyle/>
          <a:p>
            <a:r>
              <a:rPr lang="fr-FR" dirty="0" smtClean="0"/>
              <a:t>Que retenir de la crise IAHP 2021-22 en France?</a:t>
            </a:r>
            <a:endParaRPr lang="fr-FR" dirty="0"/>
          </a:p>
        </p:txBody>
      </p:sp>
      <p:sp>
        <p:nvSpPr>
          <p:cNvPr id="2" name="Espace réservé du numéro de diapositive 1"/>
          <p:cNvSpPr>
            <a:spLocks noGrp="1"/>
          </p:cNvSpPr>
          <p:nvPr>
            <p:ph type="sldNum" sz="quarter" idx="18"/>
          </p:nvPr>
        </p:nvSpPr>
        <p:spPr>
          <a:xfrm>
            <a:off x="6498134" y="4813715"/>
            <a:ext cx="1350000" cy="211929"/>
          </a:xfrm>
        </p:spPr>
        <p:txBody>
          <a:bodyPr/>
          <a:lstStyle/>
          <a:p>
            <a:fld id="{733122C9-A0B9-462F-8757-0847AD287B63}" type="slidenum">
              <a:rPr lang="fr-FR" smtClean="0"/>
              <a:pPr/>
              <a:t>10</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40754" y="843557"/>
            <a:ext cx="8532482" cy="3816117"/>
          </a:xfrm>
          <a:prstGeom prst="rect">
            <a:avLst/>
          </a:prstGeom>
        </p:spPr>
        <p:txBody>
          <a:bodyPr/>
          <a:lstStyle/>
          <a:p>
            <a:r>
              <a:rPr lang="fr-FR" sz="1400" b="1" dirty="0" smtClean="0">
                <a:solidFill>
                  <a:srgbClr val="FF9940"/>
                </a:solidFill>
              </a:rPr>
              <a:t>Exemple 1 : investigations et hypothèses sur l’explosion des foyers en </a:t>
            </a:r>
            <a:r>
              <a:rPr lang="fr-FR" sz="1400" b="1" dirty="0" err="1" smtClean="0">
                <a:solidFill>
                  <a:srgbClr val="FF9940"/>
                </a:solidFill>
              </a:rPr>
              <a:t>PdL</a:t>
            </a:r>
            <a:r>
              <a:rPr lang="fr-FR" sz="1400" b="1" dirty="0" smtClean="0">
                <a:solidFill>
                  <a:srgbClr val="FF9940"/>
                </a:solidFill>
              </a:rPr>
              <a:t> fin février 2022</a:t>
            </a:r>
          </a:p>
        </p:txBody>
      </p:sp>
      <p:sp>
        <p:nvSpPr>
          <p:cNvPr id="7" name="Espace réservé du texte 6"/>
          <p:cNvSpPr>
            <a:spLocks noGrp="1"/>
          </p:cNvSpPr>
          <p:nvPr>
            <p:ph type="body" sz="quarter" idx="13"/>
          </p:nvPr>
        </p:nvSpPr>
        <p:spPr>
          <a:xfrm>
            <a:off x="258688" y="1131590"/>
            <a:ext cx="4385320" cy="3576159"/>
          </a:xfrm>
        </p:spPr>
        <p:txBody>
          <a:bodyPr/>
          <a:lstStyle/>
          <a:p>
            <a:endParaRPr lang="fr-FR" dirty="0" smtClean="0"/>
          </a:p>
          <a:p>
            <a:pPr>
              <a:spcBef>
                <a:spcPts val="0"/>
              </a:spcBef>
              <a:spcAft>
                <a:spcPts val="0"/>
              </a:spcAft>
            </a:pPr>
            <a:r>
              <a:rPr lang="fr-FR" dirty="0" smtClean="0"/>
              <a:t>Hypothèses </a:t>
            </a:r>
            <a:r>
              <a:rPr lang="fr-FR" dirty="0" smtClean="0"/>
              <a:t>envisagées pour le démarrage de </a:t>
            </a:r>
            <a:r>
              <a:rPr lang="fr-FR" dirty="0" smtClean="0"/>
              <a:t>l’épizootie</a:t>
            </a:r>
          </a:p>
          <a:p>
            <a:pPr>
              <a:spcBef>
                <a:spcPts val="0"/>
              </a:spcBef>
              <a:spcAft>
                <a:spcPts val="0"/>
              </a:spcAft>
            </a:pPr>
            <a:endParaRPr lang="fr-FR" dirty="0" smtClean="0"/>
          </a:p>
          <a:p>
            <a:r>
              <a:rPr lang="fr-FR" dirty="0"/>
              <a:t>1</a:t>
            </a:r>
            <a:r>
              <a:rPr lang="fr-FR" b="0" dirty="0"/>
              <a:t>/ </a:t>
            </a:r>
            <a:r>
              <a:rPr lang="fr-FR" dirty="0"/>
              <a:t>introduction de virus </a:t>
            </a:r>
            <a:r>
              <a:rPr lang="fr-FR" b="0" dirty="0"/>
              <a:t>dans des élevages de la zone </a:t>
            </a:r>
            <a:r>
              <a:rPr lang="fr-FR" b="0" dirty="0" smtClean="0"/>
              <a:t>Mâché/Saint </a:t>
            </a:r>
            <a:r>
              <a:rPr lang="fr-FR" b="0" dirty="0"/>
              <a:t>C</a:t>
            </a:r>
            <a:r>
              <a:rPr lang="fr-FR" b="0" dirty="0" smtClean="0"/>
              <a:t>hristophe </a:t>
            </a:r>
            <a:r>
              <a:rPr lang="fr-FR" b="0" dirty="0"/>
              <a:t>et dans la FS de la zone par des oiseaux </a:t>
            </a:r>
            <a:r>
              <a:rPr lang="fr-FR" b="0" dirty="0" smtClean="0"/>
              <a:t>migrateurs</a:t>
            </a:r>
          </a:p>
          <a:p>
            <a:r>
              <a:rPr lang="fr-FR" b="0" dirty="0" smtClean="0"/>
              <a:t>2</a:t>
            </a:r>
            <a:r>
              <a:rPr lang="fr-FR" b="0" dirty="0"/>
              <a:t>/ </a:t>
            </a:r>
            <a:r>
              <a:rPr lang="fr-FR" dirty="0"/>
              <a:t>diffusion par la FS </a:t>
            </a:r>
            <a:r>
              <a:rPr lang="fr-FR" b="0" dirty="0"/>
              <a:t>depuis la zone côtière dans les zones plus dans les terres de par les déplacements en lien avec la tempête et possiblement avec le démarrage des </a:t>
            </a:r>
            <a:r>
              <a:rPr lang="fr-FR" b="0" dirty="0" smtClean="0"/>
              <a:t>épandages + labour</a:t>
            </a:r>
            <a:endParaRPr lang="fr-FR" b="0" dirty="0"/>
          </a:p>
          <a:p>
            <a:pPr>
              <a:spcAft>
                <a:spcPts val="300"/>
              </a:spcAft>
            </a:pPr>
            <a:r>
              <a:rPr lang="fr-FR" b="0" dirty="0"/>
              <a:t>3/ </a:t>
            </a:r>
            <a:r>
              <a:rPr lang="fr-FR" dirty="0"/>
              <a:t>concomitance avec diffusion par la filière avicole </a:t>
            </a:r>
            <a:r>
              <a:rPr lang="fr-FR" b="0" dirty="0"/>
              <a:t>au </a:t>
            </a:r>
            <a:r>
              <a:rPr lang="fr-FR" b="0" dirty="0" smtClean="0"/>
              <a:t>travers</a:t>
            </a:r>
          </a:p>
          <a:p>
            <a:pPr marL="171450" indent="-171450">
              <a:spcBef>
                <a:spcPts val="0"/>
              </a:spcBef>
              <a:spcAft>
                <a:spcPts val="0"/>
              </a:spcAft>
              <a:buFont typeface="Wingdings" panose="05000000000000000000" pitchFamily="2" charset="2"/>
              <a:buChar char="Ø"/>
            </a:pPr>
            <a:r>
              <a:rPr lang="fr-FR" b="0" dirty="0" smtClean="0"/>
              <a:t> </a:t>
            </a:r>
            <a:r>
              <a:rPr lang="fr-FR" b="0" dirty="0"/>
              <a:t>des transports de </a:t>
            </a:r>
            <a:r>
              <a:rPr lang="fr-FR" dirty="0"/>
              <a:t>volailles asymptomatiques mais </a:t>
            </a:r>
            <a:r>
              <a:rPr lang="fr-FR" dirty="0" smtClean="0"/>
              <a:t>excrétrices (filières palmipèdes principalement), </a:t>
            </a:r>
          </a:p>
          <a:p>
            <a:pPr marL="171450" indent="-171450">
              <a:spcAft>
                <a:spcPts val="0"/>
              </a:spcAft>
              <a:buFont typeface="Wingdings" panose="05000000000000000000" pitchFamily="2" charset="2"/>
              <a:buChar char="Ø"/>
            </a:pPr>
            <a:r>
              <a:rPr lang="fr-FR" b="0" dirty="0" smtClean="0"/>
              <a:t>des </a:t>
            </a:r>
            <a:r>
              <a:rPr lang="fr-FR" b="0" dirty="0"/>
              <a:t>intervenants d’élevage (rôle des enlèvements multiples), </a:t>
            </a:r>
            <a:endParaRPr lang="fr-FR" b="0" dirty="0" smtClean="0"/>
          </a:p>
          <a:p>
            <a:pPr marL="171450" indent="-171450">
              <a:spcAft>
                <a:spcPts val="0"/>
              </a:spcAft>
              <a:buFont typeface="Wingdings" panose="05000000000000000000" pitchFamily="2" charset="2"/>
              <a:buChar char="Ø"/>
            </a:pPr>
            <a:r>
              <a:rPr lang="fr-FR" b="0" dirty="0" smtClean="0"/>
              <a:t>des </a:t>
            </a:r>
            <a:r>
              <a:rPr lang="fr-FR" b="0" dirty="0"/>
              <a:t>transports de </a:t>
            </a:r>
            <a:r>
              <a:rPr lang="fr-FR" b="0" dirty="0" smtClean="0"/>
              <a:t>cadavres </a:t>
            </a:r>
            <a:r>
              <a:rPr lang="fr-FR" b="0" dirty="0"/>
              <a:t>(équarrissage</a:t>
            </a:r>
            <a:r>
              <a:rPr lang="fr-FR" b="0" dirty="0" smtClean="0"/>
              <a:t>),</a:t>
            </a:r>
          </a:p>
          <a:p>
            <a:pPr marL="171450" indent="-171450">
              <a:spcAft>
                <a:spcPts val="0"/>
              </a:spcAft>
              <a:buFont typeface="Wingdings" panose="05000000000000000000" pitchFamily="2" charset="2"/>
              <a:buChar char="Ø"/>
            </a:pPr>
            <a:r>
              <a:rPr lang="fr-FR" b="0" dirty="0" smtClean="0"/>
              <a:t> </a:t>
            </a:r>
            <a:r>
              <a:rPr lang="fr-FR" b="0" dirty="0"/>
              <a:t>+/- rôle épandage (sans doute </a:t>
            </a:r>
            <a:r>
              <a:rPr lang="fr-FR" b="0" dirty="0" smtClean="0"/>
              <a:t>limité), </a:t>
            </a:r>
          </a:p>
          <a:p>
            <a:r>
              <a:rPr lang="fr-FR" dirty="0" smtClean="0"/>
              <a:t>favorisé </a:t>
            </a:r>
            <a:r>
              <a:rPr lang="fr-FR" dirty="0"/>
              <a:t>par le croisement +++ des flux sur des hubs</a:t>
            </a:r>
            <a:r>
              <a:rPr lang="fr-FR" b="0" dirty="0"/>
              <a:t>, en particulier aux essarts/oie (usines aliment, abattoirs, couvoir, élevages etc.) avec 5 foyers dès l’explosion le long de la D137 qui dessert ce hub</a:t>
            </a:r>
            <a:r>
              <a:rPr lang="fr-FR" b="0" dirty="0" smtClean="0"/>
              <a:t>…, </a:t>
            </a:r>
          </a:p>
          <a:p>
            <a:endParaRPr lang="fr-FR" dirty="0" smtClean="0"/>
          </a:p>
          <a:p>
            <a:endParaRPr lang="fr-FR" dirty="0" smtClean="0"/>
          </a:p>
          <a:p>
            <a:endParaRPr lang="fr-FR" dirty="0"/>
          </a:p>
          <a:p>
            <a:endParaRPr lang="fr-FR" dirty="0" smtClean="0"/>
          </a:p>
          <a:p>
            <a:endParaRPr lang="fr-FR" dirty="0"/>
          </a:p>
        </p:txBody>
      </p:sp>
      <p:pic>
        <p:nvPicPr>
          <p:cNvPr id="32" name="Image 31"/>
          <p:cNvPicPr>
            <a:picLocks noChangeAspect="1"/>
          </p:cNvPicPr>
          <p:nvPr/>
        </p:nvPicPr>
        <p:blipFill>
          <a:blip r:embed="rId2"/>
          <a:stretch>
            <a:fillRect/>
          </a:stretch>
        </p:blipFill>
        <p:spPr>
          <a:xfrm>
            <a:off x="5009843" y="1175493"/>
            <a:ext cx="3853755" cy="3152244"/>
          </a:xfrm>
          <a:prstGeom prst="rect">
            <a:avLst/>
          </a:prstGeom>
        </p:spPr>
      </p:pic>
      <p:sp>
        <p:nvSpPr>
          <p:cNvPr id="38" name="Forme libre 37"/>
          <p:cNvSpPr/>
          <p:nvPr/>
        </p:nvSpPr>
        <p:spPr>
          <a:xfrm>
            <a:off x="6286500" y="2886075"/>
            <a:ext cx="1323975" cy="1419250"/>
          </a:xfrm>
          <a:custGeom>
            <a:avLst/>
            <a:gdLst>
              <a:gd name="connsiteX0" fmla="*/ 0 w 1323975"/>
              <a:gd name="connsiteY0" fmla="*/ 0 h 1419250"/>
              <a:gd name="connsiteX1" fmla="*/ 438150 w 1323975"/>
              <a:gd name="connsiteY1" fmla="*/ 9525 h 1419250"/>
              <a:gd name="connsiteX2" fmla="*/ 466725 w 1323975"/>
              <a:gd name="connsiteY2" fmla="*/ 38100 h 1419250"/>
              <a:gd name="connsiteX3" fmla="*/ 495300 w 1323975"/>
              <a:gd name="connsiteY3" fmla="*/ 47625 h 1419250"/>
              <a:gd name="connsiteX4" fmla="*/ 561975 w 1323975"/>
              <a:gd name="connsiteY4" fmla="*/ 133350 h 1419250"/>
              <a:gd name="connsiteX5" fmla="*/ 581025 w 1323975"/>
              <a:gd name="connsiteY5" fmla="*/ 161925 h 1419250"/>
              <a:gd name="connsiteX6" fmla="*/ 600075 w 1323975"/>
              <a:gd name="connsiteY6" fmla="*/ 190500 h 1419250"/>
              <a:gd name="connsiteX7" fmla="*/ 609600 w 1323975"/>
              <a:gd name="connsiteY7" fmla="*/ 219075 h 1419250"/>
              <a:gd name="connsiteX8" fmla="*/ 647700 w 1323975"/>
              <a:gd name="connsiteY8" fmla="*/ 276225 h 1419250"/>
              <a:gd name="connsiteX9" fmla="*/ 676275 w 1323975"/>
              <a:gd name="connsiteY9" fmla="*/ 381000 h 1419250"/>
              <a:gd name="connsiteX10" fmla="*/ 685800 w 1323975"/>
              <a:gd name="connsiteY10" fmla="*/ 409575 h 1419250"/>
              <a:gd name="connsiteX11" fmla="*/ 723900 w 1323975"/>
              <a:gd name="connsiteY11" fmla="*/ 466725 h 1419250"/>
              <a:gd name="connsiteX12" fmla="*/ 742950 w 1323975"/>
              <a:gd name="connsiteY12" fmla="*/ 495300 h 1419250"/>
              <a:gd name="connsiteX13" fmla="*/ 762000 w 1323975"/>
              <a:gd name="connsiteY13" fmla="*/ 523875 h 1419250"/>
              <a:gd name="connsiteX14" fmla="*/ 781050 w 1323975"/>
              <a:gd name="connsiteY14" fmla="*/ 590550 h 1419250"/>
              <a:gd name="connsiteX15" fmla="*/ 790575 w 1323975"/>
              <a:gd name="connsiteY15" fmla="*/ 647700 h 1419250"/>
              <a:gd name="connsiteX16" fmla="*/ 857250 w 1323975"/>
              <a:gd name="connsiteY16" fmla="*/ 733425 h 1419250"/>
              <a:gd name="connsiteX17" fmla="*/ 885825 w 1323975"/>
              <a:gd name="connsiteY17" fmla="*/ 790575 h 1419250"/>
              <a:gd name="connsiteX18" fmla="*/ 904875 w 1323975"/>
              <a:gd name="connsiteY18" fmla="*/ 819150 h 1419250"/>
              <a:gd name="connsiteX19" fmla="*/ 923925 w 1323975"/>
              <a:gd name="connsiteY19" fmla="*/ 885825 h 1419250"/>
              <a:gd name="connsiteX20" fmla="*/ 942975 w 1323975"/>
              <a:gd name="connsiteY20" fmla="*/ 914400 h 1419250"/>
              <a:gd name="connsiteX21" fmla="*/ 952500 w 1323975"/>
              <a:gd name="connsiteY21" fmla="*/ 942975 h 1419250"/>
              <a:gd name="connsiteX22" fmla="*/ 981075 w 1323975"/>
              <a:gd name="connsiteY22" fmla="*/ 971550 h 1419250"/>
              <a:gd name="connsiteX23" fmla="*/ 1009650 w 1323975"/>
              <a:gd name="connsiteY23" fmla="*/ 1028700 h 1419250"/>
              <a:gd name="connsiteX24" fmla="*/ 1019175 w 1323975"/>
              <a:gd name="connsiteY24" fmla="*/ 1057275 h 1419250"/>
              <a:gd name="connsiteX25" fmla="*/ 1038225 w 1323975"/>
              <a:gd name="connsiteY25" fmla="*/ 1085850 h 1419250"/>
              <a:gd name="connsiteX26" fmla="*/ 1047750 w 1323975"/>
              <a:gd name="connsiteY26" fmla="*/ 1114425 h 1419250"/>
              <a:gd name="connsiteX27" fmla="*/ 1066800 w 1323975"/>
              <a:gd name="connsiteY27" fmla="*/ 1143000 h 1419250"/>
              <a:gd name="connsiteX28" fmla="*/ 1085850 w 1323975"/>
              <a:gd name="connsiteY28" fmla="*/ 1181100 h 1419250"/>
              <a:gd name="connsiteX29" fmla="*/ 1104900 w 1323975"/>
              <a:gd name="connsiteY29" fmla="*/ 1209675 h 1419250"/>
              <a:gd name="connsiteX30" fmla="*/ 1123950 w 1323975"/>
              <a:gd name="connsiteY30" fmla="*/ 1266825 h 1419250"/>
              <a:gd name="connsiteX31" fmla="*/ 1152525 w 1323975"/>
              <a:gd name="connsiteY31" fmla="*/ 1323975 h 1419250"/>
              <a:gd name="connsiteX32" fmla="*/ 1181100 w 1323975"/>
              <a:gd name="connsiteY32" fmla="*/ 1343025 h 1419250"/>
              <a:gd name="connsiteX33" fmla="*/ 1200150 w 1323975"/>
              <a:gd name="connsiteY33" fmla="*/ 1371600 h 1419250"/>
              <a:gd name="connsiteX34" fmla="*/ 1285875 w 1323975"/>
              <a:gd name="connsiteY34" fmla="*/ 1409700 h 1419250"/>
              <a:gd name="connsiteX35" fmla="*/ 1323975 w 1323975"/>
              <a:gd name="connsiteY35" fmla="*/ 1419225 h 14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3975" h="1419250">
                <a:moveTo>
                  <a:pt x="0" y="0"/>
                </a:moveTo>
                <a:cubicBezTo>
                  <a:pt x="146050" y="3175"/>
                  <a:pt x="292550" y="-2361"/>
                  <a:pt x="438150" y="9525"/>
                </a:cubicBezTo>
                <a:cubicBezTo>
                  <a:pt x="451576" y="10621"/>
                  <a:pt x="455517" y="30628"/>
                  <a:pt x="466725" y="38100"/>
                </a:cubicBezTo>
                <a:cubicBezTo>
                  <a:pt x="475079" y="43669"/>
                  <a:pt x="485775" y="44450"/>
                  <a:pt x="495300" y="47625"/>
                </a:cubicBezTo>
                <a:cubicBezTo>
                  <a:pt x="540064" y="92389"/>
                  <a:pt x="516403" y="64992"/>
                  <a:pt x="561975" y="133350"/>
                </a:cubicBezTo>
                <a:lnTo>
                  <a:pt x="581025" y="161925"/>
                </a:lnTo>
                <a:cubicBezTo>
                  <a:pt x="587375" y="171450"/>
                  <a:pt x="596455" y="179640"/>
                  <a:pt x="600075" y="190500"/>
                </a:cubicBezTo>
                <a:cubicBezTo>
                  <a:pt x="603250" y="200025"/>
                  <a:pt x="604724" y="210298"/>
                  <a:pt x="609600" y="219075"/>
                </a:cubicBezTo>
                <a:cubicBezTo>
                  <a:pt x="620719" y="239089"/>
                  <a:pt x="647700" y="276225"/>
                  <a:pt x="647700" y="276225"/>
                </a:cubicBezTo>
                <a:cubicBezTo>
                  <a:pt x="664840" y="413349"/>
                  <a:pt x="640255" y="308960"/>
                  <a:pt x="676275" y="381000"/>
                </a:cubicBezTo>
                <a:cubicBezTo>
                  <a:pt x="680765" y="389980"/>
                  <a:pt x="680924" y="400798"/>
                  <a:pt x="685800" y="409575"/>
                </a:cubicBezTo>
                <a:cubicBezTo>
                  <a:pt x="696919" y="429589"/>
                  <a:pt x="711200" y="447675"/>
                  <a:pt x="723900" y="466725"/>
                </a:cubicBezTo>
                <a:lnTo>
                  <a:pt x="742950" y="495300"/>
                </a:lnTo>
                <a:cubicBezTo>
                  <a:pt x="749300" y="504825"/>
                  <a:pt x="758380" y="513015"/>
                  <a:pt x="762000" y="523875"/>
                </a:cubicBezTo>
                <a:cubicBezTo>
                  <a:pt x="771078" y="551110"/>
                  <a:pt x="775070" y="560650"/>
                  <a:pt x="781050" y="590550"/>
                </a:cubicBezTo>
                <a:cubicBezTo>
                  <a:pt x="784838" y="609488"/>
                  <a:pt x="783147" y="629873"/>
                  <a:pt x="790575" y="647700"/>
                </a:cubicBezTo>
                <a:cubicBezTo>
                  <a:pt x="814649" y="705477"/>
                  <a:pt x="825134" y="694886"/>
                  <a:pt x="857250" y="733425"/>
                </a:cubicBezTo>
                <a:cubicBezTo>
                  <a:pt x="891372" y="774371"/>
                  <a:pt x="864346" y="747617"/>
                  <a:pt x="885825" y="790575"/>
                </a:cubicBezTo>
                <a:cubicBezTo>
                  <a:pt x="890945" y="800814"/>
                  <a:pt x="898525" y="809625"/>
                  <a:pt x="904875" y="819150"/>
                </a:cubicBezTo>
                <a:cubicBezTo>
                  <a:pt x="907927" y="831357"/>
                  <a:pt x="917093" y="872160"/>
                  <a:pt x="923925" y="885825"/>
                </a:cubicBezTo>
                <a:cubicBezTo>
                  <a:pt x="929045" y="896064"/>
                  <a:pt x="937855" y="904161"/>
                  <a:pt x="942975" y="914400"/>
                </a:cubicBezTo>
                <a:cubicBezTo>
                  <a:pt x="947465" y="923380"/>
                  <a:pt x="946931" y="934621"/>
                  <a:pt x="952500" y="942975"/>
                </a:cubicBezTo>
                <a:cubicBezTo>
                  <a:pt x="959972" y="954183"/>
                  <a:pt x="971550" y="962025"/>
                  <a:pt x="981075" y="971550"/>
                </a:cubicBezTo>
                <a:cubicBezTo>
                  <a:pt x="1005016" y="1043374"/>
                  <a:pt x="972721" y="954842"/>
                  <a:pt x="1009650" y="1028700"/>
                </a:cubicBezTo>
                <a:cubicBezTo>
                  <a:pt x="1014140" y="1037680"/>
                  <a:pt x="1014685" y="1048295"/>
                  <a:pt x="1019175" y="1057275"/>
                </a:cubicBezTo>
                <a:cubicBezTo>
                  <a:pt x="1024295" y="1067514"/>
                  <a:pt x="1033105" y="1075611"/>
                  <a:pt x="1038225" y="1085850"/>
                </a:cubicBezTo>
                <a:cubicBezTo>
                  <a:pt x="1042715" y="1094830"/>
                  <a:pt x="1043260" y="1105445"/>
                  <a:pt x="1047750" y="1114425"/>
                </a:cubicBezTo>
                <a:cubicBezTo>
                  <a:pt x="1052870" y="1124664"/>
                  <a:pt x="1061120" y="1133061"/>
                  <a:pt x="1066800" y="1143000"/>
                </a:cubicBezTo>
                <a:cubicBezTo>
                  <a:pt x="1073845" y="1155328"/>
                  <a:pt x="1078805" y="1168772"/>
                  <a:pt x="1085850" y="1181100"/>
                </a:cubicBezTo>
                <a:cubicBezTo>
                  <a:pt x="1091530" y="1191039"/>
                  <a:pt x="1100251" y="1199214"/>
                  <a:pt x="1104900" y="1209675"/>
                </a:cubicBezTo>
                <a:cubicBezTo>
                  <a:pt x="1113055" y="1228025"/>
                  <a:pt x="1117600" y="1247775"/>
                  <a:pt x="1123950" y="1266825"/>
                </a:cubicBezTo>
                <a:cubicBezTo>
                  <a:pt x="1131697" y="1290066"/>
                  <a:pt x="1134061" y="1305511"/>
                  <a:pt x="1152525" y="1323975"/>
                </a:cubicBezTo>
                <a:cubicBezTo>
                  <a:pt x="1160620" y="1332070"/>
                  <a:pt x="1171575" y="1336675"/>
                  <a:pt x="1181100" y="1343025"/>
                </a:cubicBezTo>
                <a:cubicBezTo>
                  <a:pt x="1187450" y="1352550"/>
                  <a:pt x="1192055" y="1363505"/>
                  <a:pt x="1200150" y="1371600"/>
                </a:cubicBezTo>
                <a:cubicBezTo>
                  <a:pt x="1222791" y="1394241"/>
                  <a:pt x="1257581" y="1400269"/>
                  <a:pt x="1285875" y="1409700"/>
                </a:cubicBezTo>
                <a:cubicBezTo>
                  <a:pt x="1317462" y="1420229"/>
                  <a:pt x="1304410" y="1419225"/>
                  <a:pt x="1323975" y="1419225"/>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39" name="Forme libre 38"/>
          <p:cNvSpPr/>
          <p:nvPr/>
        </p:nvSpPr>
        <p:spPr>
          <a:xfrm>
            <a:off x="5743575" y="3257550"/>
            <a:ext cx="1638300" cy="848571"/>
          </a:xfrm>
          <a:custGeom>
            <a:avLst/>
            <a:gdLst>
              <a:gd name="connsiteX0" fmla="*/ 0 w 1638300"/>
              <a:gd name="connsiteY0" fmla="*/ 0 h 848571"/>
              <a:gd name="connsiteX1" fmla="*/ 66675 w 1638300"/>
              <a:gd name="connsiteY1" fmla="*/ 85725 h 848571"/>
              <a:gd name="connsiteX2" fmla="*/ 85725 w 1638300"/>
              <a:gd name="connsiteY2" fmla="*/ 114300 h 848571"/>
              <a:gd name="connsiteX3" fmla="*/ 114300 w 1638300"/>
              <a:gd name="connsiteY3" fmla="*/ 133350 h 848571"/>
              <a:gd name="connsiteX4" fmla="*/ 133350 w 1638300"/>
              <a:gd name="connsiteY4" fmla="*/ 161925 h 848571"/>
              <a:gd name="connsiteX5" fmla="*/ 161925 w 1638300"/>
              <a:gd name="connsiteY5" fmla="*/ 171450 h 848571"/>
              <a:gd name="connsiteX6" fmla="*/ 238125 w 1638300"/>
              <a:gd name="connsiteY6" fmla="*/ 190500 h 848571"/>
              <a:gd name="connsiteX7" fmla="*/ 266700 w 1638300"/>
              <a:gd name="connsiteY7" fmla="*/ 209550 h 848571"/>
              <a:gd name="connsiteX8" fmla="*/ 333375 w 1638300"/>
              <a:gd name="connsiteY8" fmla="*/ 228600 h 848571"/>
              <a:gd name="connsiteX9" fmla="*/ 361950 w 1638300"/>
              <a:gd name="connsiteY9" fmla="*/ 247650 h 848571"/>
              <a:gd name="connsiteX10" fmla="*/ 390525 w 1638300"/>
              <a:gd name="connsiteY10" fmla="*/ 257175 h 848571"/>
              <a:gd name="connsiteX11" fmla="*/ 447675 w 1638300"/>
              <a:gd name="connsiteY11" fmla="*/ 295275 h 848571"/>
              <a:gd name="connsiteX12" fmla="*/ 476250 w 1638300"/>
              <a:gd name="connsiteY12" fmla="*/ 314325 h 848571"/>
              <a:gd name="connsiteX13" fmla="*/ 504825 w 1638300"/>
              <a:gd name="connsiteY13" fmla="*/ 333375 h 848571"/>
              <a:gd name="connsiteX14" fmla="*/ 590550 w 1638300"/>
              <a:gd name="connsiteY14" fmla="*/ 352425 h 848571"/>
              <a:gd name="connsiteX15" fmla="*/ 628650 w 1638300"/>
              <a:gd name="connsiteY15" fmla="*/ 381000 h 848571"/>
              <a:gd name="connsiteX16" fmla="*/ 666750 w 1638300"/>
              <a:gd name="connsiteY16" fmla="*/ 400050 h 848571"/>
              <a:gd name="connsiteX17" fmla="*/ 723900 w 1638300"/>
              <a:gd name="connsiteY17" fmla="*/ 457200 h 848571"/>
              <a:gd name="connsiteX18" fmla="*/ 752475 w 1638300"/>
              <a:gd name="connsiteY18" fmla="*/ 485775 h 848571"/>
              <a:gd name="connsiteX19" fmla="*/ 781050 w 1638300"/>
              <a:gd name="connsiteY19" fmla="*/ 495300 h 848571"/>
              <a:gd name="connsiteX20" fmla="*/ 838200 w 1638300"/>
              <a:gd name="connsiteY20" fmla="*/ 533400 h 848571"/>
              <a:gd name="connsiteX21" fmla="*/ 866775 w 1638300"/>
              <a:gd name="connsiteY21" fmla="*/ 542925 h 848571"/>
              <a:gd name="connsiteX22" fmla="*/ 923925 w 1638300"/>
              <a:gd name="connsiteY22" fmla="*/ 581025 h 848571"/>
              <a:gd name="connsiteX23" fmla="*/ 952500 w 1638300"/>
              <a:gd name="connsiteY23" fmla="*/ 590550 h 848571"/>
              <a:gd name="connsiteX24" fmla="*/ 981075 w 1638300"/>
              <a:gd name="connsiteY24" fmla="*/ 609600 h 848571"/>
              <a:gd name="connsiteX25" fmla="*/ 1066800 w 1638300"/>
              <a:gd name="connsiteY25" fmla="*/ 619125 h 848571"/>
              <a:gd name="connsiteX26" fmla="*/ 1143000 w 1638300"/>
              <a:gd name="connsiteY26" fmla="*/ 628650 h 848571"/>
              <a:gd name="connsiteX27" fmla="*/ 1200150 w 1638300"/>
              <a:gd name="connsiteY27" fmla="*/ 657225 h 848571"/>
              <a:gd name="connsiteX28" fmla="*/ 1238250 w 1638300"/>
              <a:gd name="connsiteY28" fmla="*/ 666750 h 848571"/>
              <a:gd name="connsiteX29" fmla="*/ 1400175 w 1638300"/>
              <a:gd name="connsiteY29" fmla="*/ 676275 h 848571"/>
              <a:gd name="connsiteX30" fmla="*/ 1428750 w 1638300"/>
              <a:gd name="connsiteY30" fmla="*/ 685800 h 848571"/>
              <a:gd name="connsiteX31" fmla="*/ 1457325 w 1638300"/>
              <a:gd name="connsiteY31" fmla="*/ 704850 h 848571"/>
              <a:gd name="connsiteX32" fmla="*/ 1504950 w 1638300"/>
              <a:gd name="connsiteY32" fmla="*/ 714375 h 848571"/>
              <a:gd name="connsiteX33" fmla="*/ 1533525 w 1638300"/>
              <a:gd name="connsiteY33" fmla="*/ 742950 h 848571"/>
              <a:gd name="connsiteX34" fmla="*/ 1552575 w 1638300"/>
              <a:gd name="connsiteY34" fmla="*/ 771525 h 848571"/>
              <a:gd name="connsiteX35" fmla="*/ 1581150 w 1638300"/>
              <a:gd name="connsiteY35" fmla="*/ 790575 h 848571"/>
              <a:gd name="connsiteX36" fmla="*/ 1628775 w 1638300"/>
              <a:gd name="connsiteY36" fmla="*/ 847725 h 848571"/>
              <a:gd name="connsiteX37" fmla="*/ 1638300 w 1638300"/>
              <a:gd name="connsiteY37" fmla="*/ 847725 h 84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38300" h="848571">
                <a:moveTo>
                  <a:pt x="0" y="0"/>
                </a:moveTo>
                <a:cubicBezTo>
                  <a:pt x="22225" y="28575"/>
                  <a:pt x="44955" y="56765"/>
                  <a:pt x="66675" y="85725"/>
                </a:cubicBezTo>
                <a:cubicBezTo>
                  <a:pt x="73544" y="94883"/>
                  <a:pt x="77630" y="106205"/>
                  <a:pt x="85725" y="114300"/>
                </a:cubicBezTo>
                <a:cubicBezTo>
                  <a:pt x="93820" y="122395"/>
                  <a:pt x="104775" y="127000"/>
                  <a:pt x="114300" y="133350"/>
                </a:cubicBezTo>
                <a:cubicBezTo>
                  <a:pt x="120650" y="142875"/>
                  <a:pt x="124411" y="154774"/>
                  <a:pt x="133350" y="161925"/>
                </a:cubicBezTo>
                <a:cubicBezTo>
                  <a:pt x="141190" y="168197"/>
                  <a:pt x="152185" y="169015"/>
                  <a:pt x="161925" y="171450"/>
                </a:cubicBezTo>
                <a:cubicBezTo>
                  <a:pt x="183662" y="176884"/>
                  <a:pt x="216352" y="179614"/>
                  <a:pt x="238125" y="190500"/>
                </a:cubicBezTo>
                <a:cubicBezTo>
                  <a:pt x="248364" y="195620"/>
                  <a:pt x="256461" y="204430"/>
                  <a:pt x="266700" y="209550"/>
                </a:cubicBezTo>
                <a:cubicBezTo>
                  <a:pt x="280365" y="216382"/>
                  <a:pt x="321168" y="225548"/>
                  <a:pt x="333375" y="228600"/>
                </a:cubicBezTo>
                <a:cubicBezTo>
                  <a:pt x="342900" y="234950"/>
                  <a:pt x="351711" y="242530"/>
                  <a:pt x="361950" y="247650"/>
                </a:cubicBezTo>
                <a:cubicBezTo>
                  <a:pt x="370930" y="252140"/>
                  <a:pt x="381748" y="252299"/>
                  <a:pt x="390525" y="257175"/>
                </a:cubicBezTo>
                <a:cubicBezTo>
                  <a:pt x="410539" y="268294"/>
                  <a:pt x="428625" y="282575"/>
                  <a:pt x="447675" y="295275"/>
                </a:cubicBezTo>
                <a:lnTo>
                  <a:pt x="476250" y="314325"/>
                </a:lnTo>
                <a:cubicBezTo>
                  <a:pt x="485775" y="320675"/>
                  <a:pt x="493600" y="331130"/>
                  <a:pt x="504825" y="333375"/>
                </a:cubicBezTo>
                <a:cubicBezTo>
                  <a:pt x="565287" y="345467"/>
                  <a:pt x="536744" y="338973"/>
                  <a:pt x="590550" y="352425"/>
                </a:cubicBezTo>
                <a:cubicBezTo>
                  <a:pt x="603250" y="361950"/>
                  <a:pt x="615188" y="372586"/>
                  <a:pt x="628650" y="381000"/>
                </a:cubicBezTo>
                <a:cubicBezTo>
                  <a:pt x="640691" y="388525"/>
                  <a:pt x="655662" y="391180"/>
                  <a:pt x="666750" y="400050"/>
                </a:cubicBezTo>
                <a:cubicBezTo>
                  <a:pt x="687787" y="416880"/>
                  <a:pt x="704850" y="438150"/>
                  <a:pt x="723900" y="457200"/>
                </a:cubicBezTo>
                <a:cubicBezTo>
                  <a:pt x="733425" y="466725"/>
                  <a:pt x="739696" y="481515"/>
                  <a:pt x="752475" y="485775"/>
                </a:cubicBezTo>
                <a:cubicBezTo>
                  <a:pt x="762000" y="488950"/>
                  <a:pt x="772273" y="490424"/>
                  <a:pt x="781050" y="495300"/>
                </a:cubicBezTo>
                <a:cubicBezTo>
                  <a:pt x="801064" y="506419"/>
                  <a:pt x="816480" y="526160"/>
                  <a:pt x="838200" y="533400"/>
                </a:cubicBezTo>
                <a:cubicBezTo>
                  <a:pt x="847725" y="536575"/>
                  <a:pt x="857998" y="538049"/>
                  <a:pt x="866775" y="542925"/>
                </a:cubicBezTo>
                <a:cubicBezTo>
                  <a:pt x="886789" y="554044"/>
                  <a:pt x="902205" y="573785"/>
                  <a:pt x="923925" y="581025"/>
                </a:cubicBezTo>
                <a:cubicBezTo>
                  <a:pt x="933450" y="584200"/>
                  <a:pt x="943520" y="586060"/>
                  <a:pt x="952500" y="590550"/>
                </a:cubicBezTo>
                <a:cubicBezTo>
                  <a:pt x="962739" y="595670"/>
                  <a:pt x="969969" y="606824"/>
                  <a:pt x="981075" y="609600"/>
                </a:cubicBezTo>
                <a:cubicBezTo>
                  <a:pt x="1008967" y="616573"/>
                  <a:pt x="1038246" y="615766"/>
                  <a:pt x="1066800" y="619125"/>
                </a:cubicBezTo>
                <a:lnTo>
                  <a:pt x="1143000" y="628650"/>
                </a:lnTo>
                <a:cubicBezTo>
                  <a:pt x="1263407" y="668786"/>
                  <a:pt x="1070899" y="601832"/>
                  <a:pt x="1200150" y="657225"/>
                </a:cubicBezTo>
                <a:cubicBezTo>
                  <a:pt x="1212182" y="662382"/>
                  <a:pt x="1225218" y="665509"/>
                  <a:pt x="1238250" y="666750"/>
                </a:cubicBezTo>
                <a:cubicBezTo>
                  <a:pt x="1292075" y="671876"/>
                  <a:pt x="1346200" y="673100"/>
                  <a:pt x="1400175" y="676275"/>
                </a:cubicBezTo>
                <a:cubicBezTo>
                  <a:pt x="1409700" y="679450"/>
                  <a:pt x="1419770" y="681310"/>
                  <a:pt x="1428750" y="685800"/>
                </a:cubicBezTo>
                <a:cubicBezTo>
                  <a:pt x="1438989" y="690920"/>
                  <a:pt x="1446606" y="700830"/>
                  <a:pt x="1457325" y="704850"/>
                </a:cubicBezTo>
                <a:cubicBezTo>
                  <a:pt x="1472484" y="710534"/>
                  <a:pt x="1489075" y="711200"/>
                  <a:pt x="1504950" y="714375"/>
                </a:cubicBezTo>
                <a:cubicBezTo>
                  <a:pt x="1514475" y="723900"/>
                  <a:pt x="1524901" y="732602"/>
                  <a:pt x="1533525" y="742950"/>
                </a:cubicBezTo>
                <a:cubicBezTo>
                  <a:pt x="1540854" y="751744"/>
                  <a:pt x="1544480" y="763430"/>
                  <a:pt x="1552575" y="771525"/>
                </a:cubicBezTo>
                <a:cubicBezTo>
                  <a:pt x="1560670" y="779620"/>
                  <a:pt x="1571625" y="784225"/>
                  <a:pt x="1581150" y="790575"/>
                </a:cubicBezTo>
                <a:cubicBezTo>
                  <a:pt x="1597284" y="814776"/>
                  <a:pt x="1604329" y="829390"/>
                  <a:pt x="1628775" y="847725"/>
                </a:cubicBezTo>
                <a:cubicBezTo>
                  <a:pt x="1631315" y="849630"/>
                  <a:pt x="1635125" y="847725"/>
                  <a:pt x="1638300" y="847725"/>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42" name="Flèche droite 41"/>
          <p:cNvSpPr/>
          <p:nvPr/>
        </p:nvSpPr>
        <p:spPr>
          <a:xfrm>
            <a:off x="5920665" y="3147814"/>
            <a:ext cx="955591" cy="109428"/>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6">
            <a:extLst>
              <a:ext uri="{FF2B5EF4-FFF2-40B4-BE49-F238E27FC236}">
                <a16:creationId xmlns:a16="http://schemas.microsoft.com/office/drawing/2014/main" id="{58D2D2E4-32B7-472C-B25E-7B1B89330F98}"/>
              </a:ext>
            </a:extLst>
          </p:cNvPr>
          <p:cNvSpPr txBox="1">
            <a:spLocks/>
          </p:cNvSpPr>
          <p:nvPr/>
        </p:nvSpPr>
        <p:spPr bwMode="gray">
          <a:xfrm>
            <a:off x="107504" y="4708057"/>
            <a:ext cx="3086100" cy="211622"/>
          </a:xfrm>
          <a:prstGeom prst="rect">
            <a:avLst/>
          </a:prstGeom>
          <a:solidFill>
            <a:schemeClr val="bg1"/>
          </a:solidFill>
        </p:spPr>
        <p:txBody>
          <a:bodyPr anchor="t">
            <a:spAutoFit/>
          </a:bodyPr>
          <a:lstStyle>
            <a:defPPr>
              <a:defRPr lang="fr-FR"/>
            </a:defPPr>
            <a:lvl1pPr marL="0" algn="r" defTabSz="914400" rtl="0" eaLnBrk="1" latinLnBrk="0" hangingPunct="1">
              <a:defRPr sz="75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smtClean="0"/>
              <a:t>Retour d’expérience épizootie 2021-2022 en France</a:t>
            </a:r>
            <a:endParaRPr lang="fr-FR" dirty="0"/>
          </a:p>
        </p:txBody>
      </p:sp>
      <p:sp>
        <p:nvSpPr>
          <p:cNvPr id="13" name="Espace réservé de la date 3"/>
          <p:cNvSpPr>
            <a:spLocks noGrp="1"/>
          </p:cNvSpPr>
          <p:nvPr>
            <p:ph type="dt" sz="half" idx="4294967295"/>
          </p:nvPr>
        </p:nvSpPr>
        <p:spPr>
          <a:xfrm>
            <a:off x="7848134" y="4813716"/>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26034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44465" y="4859402"/>
            <a:ext cx="1350000" cy="211929"/>
          </a:xfrm>
        </p:spPr>
        <p:txBody>
          <a:bodyPr/>
          <a:lstStyle/>
          <a:p>
            <a:fld id="{733122C9-A0B9-462F-8757-0847AD287B63}" type="slidenum">
              <a:rPr lang="fr-FR" smtClean="0"/>
              <a:pPr/>
              <a:t>11</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40754" y="843557"/>
            <a:ext cx="8532482" cy="3816117"/>
          </a:xfrm>
          <a:prstGeom prst="rect">
            <a:avLst/>
          </a:prstGeom>
        </p:spPr>
        <p:txBody>
          <a:bodyPr/>
          <a:lstStyle/>
          <a:p>
            <a:r>
              <a:rPr lang="fr-FR" sz="1400" b="1" dirty="0" smtClean="0">
                <a:solidFill>
                  <a:srgbClr val="FF9940"/>
                </a:solidFill>
              </a:rPr>
              <a:t>Exemple 2 : quelques éléments en faveur de diffusions aéroportées</a:t>
            </a:r>
          </a:p>
        </p:txBody>
      </p:sp>
      <p:pic>
        <p:nvPicPr>
          <p:cNvPr id="7" name="Image 6"/>
          <p:cNvPicPr>
            <a:picLocks noChangeAspect="1"/>
          </p:cNvPicPr>
          <p:nvPr/>
        </p:nvPicPr>
        <p:blipFill rotWithShape="1">
          <a:blip r:embed="rId2"/>
          <a:srcRect l="26903" t="37536" r="17916" b="5129"/>
          <a:stretch/>
        </p:blipFill>
        <p:spPr>
          <a:xfrm>
            <a:off x="237269" y="1638519"/>
            <a:ext cx="3593501" cy="2520280"/>
          </a:xfrm>
          <a:prstGeom prst="rect">
            <a:avLst/>
          </a:prstGeom>
        </p:spPr>
      </p:pic>
      <p:sp>
        <p:nvSpPr>
          <p:cNvPr id="11" name="Espace réservé du texte 6"/>
          <p:cNvSpPr>
            <a:spLocks noGrp="1"/>
          </p:cNvSpPr>
          <p:nvPr>
            <p:ph type="body" sz="quarter" idx="13"/>
          </p:nvPr>
        </p:nvSpPr>
        <p:spPr>
          <a:xfrm>
            <a:off x="5480806" y="1721336"/>
            <a:ext cx="2952328" cy="2584421"/>
          </a:xfrm>
        </p:spPr>
        <p:txBody>
          <a:bodyPr/>
          <a:lstStyle/>
          <a:p>
            <a:pPr algn="ctr">
              <a:spcAft>
                <a:spcPts val="0"/>
              </a:spcAft>
            </a:pPr>
            <a:r>
              <a:rPr lang="fr-FR" sz="1400" b="0" dirty="0" smtClean="0"/>
              <a:t>Epizootie dans le Sud-Ouest : </a:t>
            </a:r>
          </a:p>
          <a:p>
            <a:pPr algn="ctr">
              <a:spcAft>
                <a:spcPts val="0"/>
              </a:spcAft>
            </a:pPr>
            <a:r>
              <a:rPr lang="fr-FR" sz="1400" b="0" dirty="0" smtClean="0"/>
              <a:t>les </a:t>
            </a:r>
            <a:r>
              <a:rPr lang="fr-FR" sz="1400" dirty="0" smtClean="0"/>
              <a:t>diffusions en tâches d’huile</a:t>
            </a:r>
            <a:r>
              <a:rPr lang="fr-FR" sz="1400" b="0" dirty="0" smtClean="0"/>
              <a:t> </a:t>
            </a:r>
          </a:p>
          <a:p>
            <a:pPr algn="ctr">
              <a:spcAft>
                <a:spcPts val="0"/>
              </a:spcAft>
            </a:pPr>
            <a:r>
              <a:rPr lang="fr-FR" sz="1400" b="0" dirty="0" smtClean="0"/>
              <a:t>à partir des premiers foyers </a:t>
            </a:r>
          </a:p>
          <a:p>
            <a:pPr algn="ctr">
              <a:spcAft>
                <a:spcPts val="0"/>
              </a:spcAft>
            </a:pPr>
            <a:r>
              <a:rPr lang="fr-FR" sz="1400" b="0" dirty="0" smtClean="0"/>
              <a:t>se sont faites globalement </a:t>
            </a:r>
          </a:p>
          <a:p>
            <a:pPr algn="ctr">
              <a:spcAft>
                <a:spcPts val="0"/>
              </a:spcAft>
            </a:pPr>
            <a:r>
              <a:rPr lang="fr-FR" sz="1400" b="0" dirty="0" smtClean="0"/>
              <a:t>dans le </a:t>
            </a:r>
            <a:r>
              <a:rPr lang="fr-FR" sz="1400" dirty="0" smtClean="0"/>
              <a:t>sens des vents </a:t>
            </a:r>
          </a:p>
          <a:p>
            <a:pPr algn="ctr">
              <a:spcAft>
                <a:spcPts val="0"/>
              </a:spcAft>
            </a:pPr>
            <a:r>
              <a:rPr lang="fr-FR" sz="1400" b="0" dirty="0" smtClean="0"/>
              <a:t>des jours précédents : </a:t>
            </a:r>
          </a:p>
          <a:p>
            <a:pPr algn="ctr">
              <a:spcAft>
                <a:spcPts val="0"/>
              </a:spcAft>
            </a:pPr>
            <a:r>
              <a:rPr lang="fr-FR" sz="1400" b="0" dirty="0" smtClean="0"/>
              <a:t>d’abord vers l’Ouest (flèche rouge) puis vers le Nord et l’Est (flèches oranges)</a:t>
            </a:r>
            <a:endParaRPr lang="fr-FR" sz="1400" b="0" dirty="0"/>
          </a:p>
        </p:txBody>
      </p:sp>
      <p:pic>
        <p:nvPicPr>
          <p:cNvPr id="18" name="Image 17"/>
          <p:cNvPicPr>
            <a:picLocks noChangeAspect="1"/>
          </p:cNvPicPr>
          <p:nvPr/>
        </p:nvPicPr>
        <p:blipFill>
          <a:blip r:embed="rId3"/>
          <a:stretch>
            <a:fillRect/>
          </a:stretch>
        </p:blipFill>
        <p:spPr>
          <a:xfrm>
            <a:off x="3876067" y="1559701"/>
            <a:ext cx="913685" cy="881053"/>
          </a:xfrm>
          <a:prstGeom prst="rect">
            <a:avLst/>
          </a:prstGeom>
        </p:spPr>
      </p:pic>
      <p:sp>
        <p:nvSpPr>
          <p:cNvPr id="19" name="ZoneTexte 18"/>
          <p:cNvSpPr txBox="1"/>
          <p:nvPr/>
        </p:nvSpPr>
        <p:spPr>
          <a:xfrm>
            <a:off x="3963191" y="2215792"/>
            <a:ext cx="720080" cy="215444"/>
          </a:xfrm>
          <a:prstGeom prst="rect">
            <a:avLst/>
          </a:prstGeom>
          <a:noFill/>
        </p:spPr>
        <p:txBody>
          <a:bodyPr wrap="square" rtlCol="0">
            <a:spAutoFit/>
          </a:bodyPr>
          <a:lstStyle/>
          <a:p>
            <a:r>
              <a:rPr lang="fr-FR" sz="800" dirty="0" smtClean="0">
                <a:solidFill>
                  <a:schemeClr val="bg1"/>
                </a:solidFill>
              </a:rPr>
              <a:t>20/12/2021</a:t>
            </a:r>
            <a:endParaRPr lang="fr-FR" sz="800" dirty="0">
              <a:solidFill>
                <a:schemeClr val="bg1"/>
              </a:solidFill>
            </a:endParaRPr>
          </a:p>
        </p:txBody>
      </p:sp>
      <p:sp>
        <p:nvSpPr>
          <p:cNvPr id="23" name="Rectangle 7"/>
          <p:cNvSpPr>
            <a:spLocks noChangeArrowheads="1"/>
          </p:cNvSpPr>
          <p:nvPr/>
        </p:nvSpPr>
        <p:spPr bwMode="auto">
          <a:xfrm>
            <a:off x="3854817" y="2491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8"/>
          <p:cNvSpPr>
            <a:spLocks noChangeArrowheads="1"/>
          </p:cNvSpPr>
          <p:nvPr/>
        </p:nvSpPr>
        <p:spPr bwMode="auto">
          <a:xfrm>
            <a:off x="3854817" y="29487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7" name="Image 26"/>
          <p:cNvPicPr>
            <a:picLocks noChangeAspect="1"/>
          </p:cNvPicPr>
          <p:nvPr/>
        </p:nvPicPr>
        <p:blipFill>
          <a:blip r:embed="rId4"/>
          <a:stretch>
            <a:fillRect/>
          </a:stretch>
        </p:blipFill>
        <p:spPr>
          <a:xfrm>
            <a:off x="3878185" y="2507416"/>
            <a:ext cx="890093" cy="883997"/>
          </a:xfrm>
          <a:prstGeom prst="rect">
            <a:avLst/>
          </a:prstGeom>
        </p:spPr>
      </p:pic>
      <p:sp>
        <p:nvSpPr>
          <p:cNvPr id="30" name="ZoneTexte 29"/>
          <p:cNvSpPr txBox="1"/>
          <p:nvPr/>
        </p:nvSpPr>
        <p:spPr>
          <a:xfrm>
            <a:off x="3972869" y="2541861"/>
            <a:ext cx="720080" cy="215444"/>
          </a:xfrm>
          <a:prstGeom prst="rect">
            <a:avLst/>
          </a:prstGeom>
          <a:noFill/>
        </p:spPr>
        <p:txBody>
          <a:bodyPr wrap="square" rtlCol="0">
            <a:spAutoFit/>
          </a:bodyPr>
          <a:lstStyle/>
          <a:p>
            <a:r>
              <a:rPr lang="fr-FR" sz="800" dirty="0" smtClean="0">
                <a:solidFill>
                  <a:schemeClr val="bg1"/>
                </a:solidFill>
              </a:rPr>
              <a:t>23/12/2021</a:t>
            </a:r>
            <a:endParaRPr lang="fr-FR" sz="800" dirty="0">
              <a:solidFill>
                <a:schemeClr val="bg1"/>
              </a:solidFill>
            </a:endParaRPr>
          </a:p>
        </p:txBody>
      </p:sp>
      <p:sp>
        <p:nvSpPr>
          <p:cNvPr id="29" name="Rectangle 12"/>
          <p:cNvSpPr>
            <a:spLocks noChangeArrowheads="1"/>
          </p:cNvSpPr>
          <p:nvPr/>
        </p:nvSpPr>
        <p:spPr bwMode="auto">
          <a:xfrm>
            <a:off x="3897931" y="2898659"/>
            <a:ext cx="4923549" cy="24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59" name="Imag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067" y="3437851"/>
            <a:ext cx="878362" cy="867906"/>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3935708" y="4071910"/>
            <a:ext cx="720080" cy="215444"/>
          </a:xfrm>
          <a:prstGeom prst="rect">
            <a:avLst/>
          </a:prstGeom>
          <a:noFill/>
        </p:spPr>
        <p:txBody>
          <a:bodyPr wrap="square" rtlCol="0">
            <a:spAutoFit/>
          </a:bodyPr>
          <a:lstStyle/>
          <a:p>
            <a:r>
              <a:rPr lang="fr-FR" sz="800" dirty="0" smtClean="0">
                <a:solidFill>
                  <a:schemeClr val="bg1"/>
                </a:solidFill>
              </a:rPr>
              <a:t>28/12/2021</a:t>
            </a:r>
            <a:endParaRPr lang="fr-FR" sz="800" dirty="0">
              <a:solidFill>
                <a:schemeClr val="bg1"/>
              </a:solidFill>
            </a:endParaRPr>
          </a:p>
        </p:txBody>
      </p:sp>
      <p:cxnSp>
        <p:nvCxnSpPr>
          <p:cNvPr id="36" name="Connecteur droit avec flèche 35"/>
          <p:cNvCxnSpPr/>
          <p:nvPr/>
        </p:nvCxnSpPr>
        <p:spPr>
          <a:xfrm>
            <a:off x="4136341" y="3871804"/>
            <a:ext cx="269875"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5"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26" name="Espace réservé de la date 3"/>
          <p:cNvSpPr>
            <a:spLocks noGrp="1"/>
          </p:cNvSpPr>
          <p:nvPr>
            <p:ph type="dt" sz="half" idx="4294967295"/>
          </p:nvPr>
        </p:nvSpPr>
        <p:spPr>
          <a:xfrm>
            <a:off x="7841817" y="4866129"/>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60418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44208" y="4871603"/>
            <a:ext cx="1350000" cy="211929"/>
          </a:xfrm>
        </p:spPr>
        <p:txBody>
          <a:bodyPr/>
          <a:lstStyle/>
          <a:p>
            <a:fld id="{733122C9-A0B9-462F-8757-0847AD287B63}" type="slidenum">
              <a:rPr lang="fr-FR" smtClean="0"/>
              <a:pPr/>
              <a:t>12</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70470" y="1203598"/>
            <a:ext cx="8532482" cy="2520281"/>
          </a:xfrm>
          <a:prstGeom prst="rect">
            <a:avLst/>
          </a:prstGeom>
        </p:spPr>
        <p:txBody>
          <a:bodyPr/>
          <a:lstStyle/>
          <a:p>
            <a:r>
              <a:rPr lang="fr-FR" sz="1400" b="1" dirty="0" smtClean="0">
                <a:solidFill>
                  <a:srgbClr val="FF9940"/>
                </a:solidFill>
              </a:rPr>
              <a:t>Facteurs de diffusion à longue distance</a:t>
            </a:r>
          </a:p>
          <a:p>
            <a:pPr marL="285750" indent="-285750">
              <a:buFont typeface="Arial" panose="020B0604020202020204" pitchFamily="34" charset="0"/>
              <a:buChar char="•"/>
            </a:pPr>
            <a:endParaRPr lang="fr-FR" b="1" dirty="0" smtClean="0"/>
          </a:p>
          <a:p>
            <a:pPr marL="285750" indent="-285750">
              <a:buFont typeface="Arial" panose="020B0604020202020204" pitchFamily="34" charset="0"/>
              <a:buChar char="•"/>
            </a:pPr>
            <a:r>
              <a:rPr lang="fr-FR" b="1" dirty="0" smtClean="0"/>
              <a:t>Les oiseaux sauvages comme relais entre des zones infectées et des zones indemnes </a:t>
            </a:r>
            <a:r>
              <a:rPr lang="fr-FR" dirty="0" smtClean="0"/>
              <a:t>(très probable pour plusieurs introductions en Bretagne et rôle possible dans le démarrage de l’explosion des foyers en Pays de la Loire)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smtClean="0"/>
              <a:t>Le transport des cadavres vers les usines d’équarrissage </a:t>
            </a:r>
            <a:r>
              <a:rPr lang="fr-FR" dirty="0" smtClean="0"/>
              <a:t>(possible à probable dans plusieurs cas)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Les </a:t>
            </a:r>
            <a:r>
              <a:rPr lang="fr-FR" b="1" dirty="0" smtClean="0"/>
              <a:t>mouvements d’animaux vivants </a:t>
            </a:r>
            <a:r>
              <a:rPr lang="fr-FR" dirty="0" smtClean="0"/>
              <a:t>infectés:</a:t>
            </a:r>
          </a:p>
          <a:p>
            <a:pPr marL="990600" indent="-285750">
              <a:buFont typeface="Wingdings" panose="05000000000000000000" pitchFamily="2" charset="2"/>
              <a:buChar char="ü"/>
            </a:pPr>
            <a:r>
              <a:rPr lang="fr-FR" dirty="0" smtClean="0"/>
              <a:t>Mouvements de canards entre fermes à moyenne et longue distances (documenté)</a:t>
            </a:r>
          </a:p>
          <a:p>
            <a:pPr marL="990600" indent="-285750">
              <a:buFont typeface="Wingdings" panose="05000000000000000000" pitchFamily="2" charset="2"/>
              <a:buChar char="ü"/>
            </a:pPr>
            <a:r>
              <a:rPr lang="fr-FR" dirty="0" smtClean="0"/>
              <a:t>Livraisons de canetons depuis une zone infectée vers une zone indemne (investigué)</a:t>
            </a:r>
          </a:p>
        </p:txBody>
      </p:sp>
      <p:sp>
        <p:nvSpPr>
          <p:cNvPr id="7"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80408"/>
            <a:ext cx="3086100" cy="211622"/>
          </a:xfrm>
        </p:spPr>
        <p:txBody>
          <a:bodyPr/>
          <a:lstStyle/>
          <a:p>
            <a:pPr algn="l"/>
            <a:r>
              <a:rPr lang="fr-FR" dirty="0" smtClean="0"/>
              <a:t>Retour d’expérience épizootie 2021-2022 en France</a:t>
            </a:r>
            <a:endParaRPr lang="fr-FR" dirty="0"/>
          </a:p>
        </p:txBody>
      </p:sp>
      <p:sp>
        <p:nvSpPr>
          <p:cNvPr id="9" name="Espace réservé de la date 3"/>
          <p:cNvSpPr>
            <a:spLocks noGrp="1"/>
          </p:cNvSpPr>
          <p:nvPr>
            <p:ph type="dt" sz="half" idx="4294967295"/>
          </p:nvPr>
        </p:nvSpPr>
        <p:spPr>
          <a:xfrm>
            <a:off x="7848134" y="4871604"/>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4273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7"/>
          </p:nvPr>
        </p:nvSpPr>
        <p:spPr/>
        <p:txBody>
          <a:bodyPr/>
          <a:lstStyle/>
          <a:p>
            <a:r>
              <a:rPr lang="fr-FR" dirty="0" smtClean="0"/>
              <a:t>Que retenir de la crise IAHP 2021-22 en France?</a:t>
            </a:r>
            <a:endParaRPr lang="fr-FR"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13</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70470" y="915486"/>
            <a:ext cx="8532482" cy="3751492"/>
          </a:xfrm>
          <a:prstGeom prst="rect">
            <a:avLst/>
          </a:prstGeom>
        </p:spPr>
        <p:txBody>
          <a:bodyPr/>
          <a:lstStyle/>
          <a:p>
            <a:r>
              <a:rPr lang="fr-FR" sz="1400" b="1" dirty="0" smtClean="0">
                <a:solidFill>
                  <a:srgbClr val="FF9940"/>
                </a:solidFill>
              </a:rPr>
              <a:t>Evaluation du rôle possible de la livraison de canetons de ZR vers ZI dans la diffusion de l’IAHP</a:t>
            </a:r>
          </a:p>
          <a:p>
            <a:pPr marL="285750" indent="-285750">
              <a:buFont typeface="Arial" panose="020B0604020202020204" pitchFamily="34" charset="0"/>
              <a:buChar char="•"/>
            </a:pPr>
            <a:endParaRPr lang="fr-FR" b="1" dirty="0" smtClean="0"/>
          </a:p>
        </p:txBody>
      </p:sp>
      <p:sp>
        <p:nvSpPr>
          <p:cNvPr id="7" name="Espace réservé du texte 6"/>
          <p:cNvSpPr>
            <a:spLocks noGrp="1"/>
          </p:cNvSpPr>
          <p:nvPr>
            <p:ph type="body" sz="quarter" idx="13"/>
          </p:nvPr>
        </p:nvSpPr>
        <p:spPr>
          <a:xfrm>
            <a:off x="270470" y="1224481"/>
            <a:ext cx="7908007" cy="3435194"/>
          </a:xfrm>
        </p:spPr>
        <p:txBody>
          <a:bodyPr/>
          <a:lstStyle/>
          <a:p>
            <a:r>
              <a:rPr lang="fr-FR" sz="1400" dirty="0" smtClean="0"/>
              <a:t>Premiers éléments</a:t>
            </a:r>
          </a:p>
          <a:p>
            <a:pPr marL="171450" indent="-171450">
              <a:buFont typeface="Arial" panose="020B0604020202020204" pitchFamily="34" charset="0"/>
              <a:buChar char="•"/>
            </a:pPr>
            <a:r>
              <a:rPr lang="fr-FR" b="0" dirty="0"/>
              <a:t>Environ 550 lots livrés entre le 20 février et le 9 mai depuis la ZR vers la ZI : détections en faveur de la diffusion spatio-temporelle de l’épizootie dans le Centre-Ouest et non en faveur des introductions de canetons</a:t>
            </a:r>
          </a:p>
          <a:p>
            <a:pPr marL="171450" indent="-171450">
              <a:buFont typeface="Arial" panose="020B0604020202020204" pitchFamily="34" charset="0"/>
              <a:buChar char="•"/>
            </a:pPr>
            <a:r>
              <a:rPr lang="fr-FR" b="0" dirty="0" smtClean="0"/>
              <a:t>Etude </a:t>
            </a:r>
            <a:r>
              <a:rPr lang="fr-FR" b="0" dirty="0" smtClean="0"/>
              <a:t>cas par cas:</a:t>
            </a:r>
          </a:p>
          <a:p>
            <a:pPr marL="628650" indent="-171450">
              <a:spcBef>
                <a:spcPts val="0"/>
              </a:spcBef>
              <a:buFont typeface="Wingdings" panose="05000000000000000000" pitchFamily="2" charset="2"/>
              <a:buChar char="Ø"/>
            </a:pPr>
            <a:r>
              <a:rPr lang="fr-FR" b="0" dirty="0" smtClean="0"/>
              <a:t>1 cas très probable de diffusion via la livraison de canetons (en Bretagne)</a:t>
            </a:r>
          </a:p>
          <a:p>
            <a:pPr marL="628650" indent="-171450">
              <a:spcBef>
                <a:spcPts val="0"/>
              </a:spcBef>
              <a:buFont typeface="Wingdings" panose="05000000000000000000" pitchFamily="2" charset="2"/>
              <a:buChar char="Ø"/>
            </a:pPr>
            <a:r>
              <a:rPr lang="fr-FR" b="0" dirty="0" smtClean="0"/>
              <a:t>3 cas possibles toujours en cours d’investigation </a:t>
            </a:r>
          </a:p>
          <a:p>
            <a:pPr marL="628650" indent="-171450">
              <a:spcBef>
                <a:spcPts val="0"/>
              </a:spcBef>
              <a:buFont typeface="Wingdings" panose="05000000000000000000" pitchFamily="2" charset="2"/>
              <a:buChar char="Ø"/>
            </a:pPr>
            <a:r>
              <a:rPr lang="fr-FR" b="0" dirty="0" smtClean="0"/>
              <a:t>11 cas jugés peu à très peu probables</a:t>
            </a:r>
          </a:p>
          <a:p>
            <a:pPr marL="171450" indent="-171450">
              <a:buFont typeface="Arial" panose="020B0604020202020204" pitchFamily="34" charset="0"/>
              <a:buChar char="•"/>
            </a:pPr>
            <a:r>
              <a:rPr lang="fr-FR" b="0" dirty="0" smtClean="0"/>
              <a:t>1 suspicion d’infection sur des canetons au couvoir</a:t>
            </a:r>
          </a:p>
          <a:p>
            <a:pPr>
              <a:spcBef>
                <a:spcPts val="0"/>
              </a:spcBef>
              <a:spcAft>
                <a:spcPts val="0"/>
              </a:spcAft>
            </a:pPr>
            <a:endParaRPr lang="fr-FR" sz="900" dirty="0" smtClean="0"/>
          </a:p>
          <a:p>
            <a:pPr>
              <a:spcBef>
                <a:spcPts val="0"/>
              </a:spcBef>
              <a:spcAft>
                <a:spcPts val="0"/>
              </a:spcAft>
            </a:pPr>
            <a:r>
              <a:rPr lang="fr-FR" sz="1400" dirty="0" smtClean="0"/>
              <a:t>Conclusions préliminaires</a:t>
            </a:r>
          </a:p>
          <a:p>
            <a:r>
              <a:rPr lang="fr-FR" b="0" dirty="0" smtClean="0"/>
              <a:t>Risque d’occurrence peu élevé  en regard du nombre de lots livrés mais </a:t>
            </a:r>
            <a:r>
              <a:rPr lang="fr-FR" b="0" dirty="0" smtClean="0">
                <a:solidFill>
                  <a:srgbClr val="FF0000"/>
                </a:solidFill>
              </a:rPr>
              <a:t>risque majeur </a:t>
            </a:r>
            <a:r>
              <a:rPr lang="fr-FR" b="0" dirty="0" smtClean="0"/>
              <a:t>de contamination de zones indemnes</a:t>
            </a:r>
          </a:p>
          <a:p>
            <a:r>
              <a:rPr lang="fr-FR" b="0" dirty="0" smtClean="0">
                <a:solidFill>
                  <a:srgbClr val="FF0000"/>
                </a:solidFill>
              </a:rPr>
              <a:t>Risque particulièrement augmenté lors de cette épizootie</a:t>
            </a:r>
            <a:r>
              <a:rPr lang="fr-FR" dirty="0" smtClean="0"/>
              <a:t> : </a:t>
            </a:r>
            <a:r>
              <a:rPr lang="fr-FR" b="0" dirty="0" smtClean="0"/>
              <a:t>ZR très contaminée, étage reproduction affecté à un niveau jamais rencontré précédemment, délai entre détection et ponte d’OAC mis en incubation ayant été inférieur à 10j dans certains cas,  maintien sur pieds de plusieurs lots reproducteurs infectés, des failles de biosécurité à revoir dans certains couvoirs (risque de diffusion) </a:t>
            </a:r>
          </a:p>
          <a:p>
            <a:endParaRPr lang="fr-FR" dirty="0"/>
          </a:p>
          <a:p>
            <a:endParaRPr lang="fr-FR" dirty="0"/>
          </a:p>
          <a:p>
            <a:endParaRPr lang="fr-FR" dirty="0" smtClean="0"/>
          </a:p>
          <a:p>
            <a:endParaRPr lang="fr-FR" dirty="0"/>
          </a:p>
        </p:txBody>
      </p:sp>
      <p:sp>
        <p:nvSpPr>
          <p:cNvPr id="9" name="Espace réservé du pied de page 6">
            <a:extLst>
              <a:ext uri="{FF2B5EF4-FFF2-40B4-BE49-F238E27FC236}">
                <a16:creationId xmlns:a16="http://schemas.microsoft.com/office/drawing/2014/main" id="{58D2D2E4-32B7-472C-B25E-7B1B89330F98}"/>
              </a:ext>
            </a:extLst>
          </p:cNvPr>
          <p:cNvSpPr txBox="1">
            <a:spLocks/>
          </p:cNvSpPr>
          <p:nvPr/>
        </p:nvSpPr>
        <p:spPr bwMode="gray">
          <a:xfrm>
            <a:off x="179512" y="4666978"/>
            <a:ext cx="3086100" cy="211622"/>
          </a:xfrm>
          <a:prstGeom prst="rect">
            <a:avLst/>
          </a:prstGeom>
          <a:solidFill>
            <a:schemeClr val="bg1"/>
          </a:solidFill>
        </p:spPr>
        <p:txBody>
          <a:bodyPr anchor="t">
            <a:spAutoFit/>
          </a:bodyPr>
          <a:lstStyle>
            <a:defPPr>
              <a:defRPr lang="fr-FR"/>
            </a:defPPr>
            <a:lvl1pPr marL="0" algn="r" defTabSz="914400" rtl="0" eaLnBrk="1" latinLnBrk="0" hangingPunct="1">
              <a:defRPr sz="75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mtClean="0"/>
              <a:t>Retour d’expérience épizootie 2021-2022 en France</a:t>
            </a:r>
            <a:endParaRPr lang="fr-FR" dirty="0"/>
          </a:p>
        </p:txBody>
      </p:sp>
      <p:sp>
        <p:nvSpPr>
          <p:cNvPr id="10" name="Espace réservé de la date 3"/>
          <p:cNvSpPr>
            <a:spLocks noGrp="1"/>
          </p:cNvSpPr>
          <p:nvPr>
            <p:ph type="dt" sz="half" idx="4294967295"/>
          </p:nvPr>
        </p:nvSpPr>
        <p:spPr>
          <a:xfrm>
            <a:off x="7848134" y="4772789"/>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282205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50480" y="4850505"/>
            <a:ext cx="1350000" cy="211929"/>
          </a:xfrm>
        </p:spPr>
        <p:txBody>
          <a:bodyPr/>
          <a:lstStyle/>
          <a:p>
            <a:fld id="{733122C9-A0B9-462F-8757-0847AD287B63}" type="slidenum">
              <a:rPr lang="fr-FR" smtClean="0"/>
              <a:pPr/>
              <a:t>14</a:t>
            </a:fld>
            <a:endParaRPr lang="fr-FR" dirty="0"/>
          </a:p>
        </p:txBody>
      </p:sp>
      <p:sp>
        <p:nvSpPr>
          <p:cNvPr id="3" name="Titre 2"/>
          <p:cNvSpPr>
            <a:spLocks noGrp="1"/>
          </p:cNvSpPr>
          <p:nvPr>
            <p:ph type="title"/>
          </p:nvPr>
        </p:nvSpPr>
        <p:spPr>
          <a:xfrm>
            <a:off x="275431" y="195486"/>
            <a:ext cx="8157703" cy="636937"/>
          </a:xfrm>
        </p:spPr>
        <p:txBody>
          <a:bodyPr/>
          <a:lstStyle/>
          <a:p>
            <a:r>
              <a:rPr lang="fr-FR" dirty="0" smtClean="0"/>
              <a:t>Retour sur les épizooties 2021-22</a:t>
            </a:r>
            <a:br>
              <a:rPr lang="fr-FR" dirty="0" smtClean="0"/>
            </a:br>
            <a:r>
              <a:rPr lang="fr-FR" dirty="0" smtClean="0">
                <a:solidFill>
                  <a:srgbClr val="FF9940"/>
                </a:solidFill>
              </a:rPr>
              <a:t>1.5 Nouvelle donne dans l’avifaune sauvage</a:t>
            </a:r>
            <a:endParaRPr lang="fr-FR" dirty="0">
              <a:solidFill>
                <a:srgbClr val="FF9940"/>
              </a:solidFill>
            </a:endParaRPr>
          </a:p>
        </p:txBody>
      </p:sp>
      <p:sp>
        <p:nvSpPr>
          <p:cNvPr id="6" name="Espace réservé du texte 5"/>
          <p:cNvSpPr>
            <a:spLocks noGrp="1"/>
          </p:cNvSpPr>
          <p:nvPr>
            <p:ph type="body" sz="quarter" idx="13"/>
          </p:nvPr>
        </p:nvSpPr>
        <p:spPr>
          <a:xfrm>
            <a:off x="235287" y="1131590"/>
            <a:ext cx="5345598" cy="3451495"/>
          </a:xfrm>
        </p:spPr>
        <p:txBody>
          <a:bodyPr/>
          <a:lstStyle/>
          <a:p>
            <a:r>
              <a:rPr lang="fr-FR" sz="1200" dirty="0" smtClean="0"/>
              <a:t>La situation depuis juin 2022</a:t>
            </a:r>
          </a:p>
          <a:p>
            <a:r>
              <a:rPr lang="fr-FR" sz="1200" dirty="0" smtClean="0"/>
              <a:t>Circulations +++ de VIA HP </a:t>
            </a:r>
            <a:r>
              <a:rPr lang="fr-FR" sz="1200" b="0" dirty="0" smtClean="0"/>
              <a:t>dans l’avifaune sauvage en période estivale</a:t>
            </a:r>
          </a:p>
          <a:p>
            <a:pPr marL="542925" indent="-171450">
              <a:buFont typeface="Wingdings" panose="05000000000000000000" pitchFamily="2" charset="2"/>
              <a:buChar char="Ø"/>
            </a:pPr>
            <a:r>
              <a:rPr lang="fr-FR" sz="1200" b="0" dirty="0" smtClean="0"/>
              <a:t>principalement sur </a:t>
            </a:r>
            <a:r>
              <a:rPr lang="fr-FR" sz="1200" b="0" dirty="0" err="1" smtClean="0"/>
              <a:t>Laridés</a:t>
            </a:r>
            <a:r>
              <a:rPr lang="fr-FR" sz="1200" b="0" dirty="0" smtClean="0"/>
              <a:t> : un nouveau génotype FR9 (+ 2 introductions détectées en élevage)</a:t>
            </a:r>
          </a:p>
          <a:p>
            <a:pPr marL="542925" indent="-171450">
              <a:buFont typeface="Wingdings" panose="05000000000000000000" pitchFamily="2" charset="2"/>
              <a:buChar char="Ø"/>
            </a:pPr>
            <a:r>
              <a:rPr lang="fr-FR" sz="1200" b="0" dirty="0" smtClean="0"/>
              <a:t> et Fous de </a:t>
            </a:r>
            <a:r>
              <a:rPr lang="fr-FR" sz="1200" b="0" dirty="0" err="1" smtClean="0"/>
              <a:t>Bassan</a:t>
            </a:r>
            <a:r>
              <a:rPr lang="fr-FR" sz="1200" b="0" dirty="0"/>
              <a:t> </a:t>
            </a:r>
            <a:r>
              <a:rPr lang="fr-FR" sz="1200" b="0" dirty="0" smtClean="0"/>
              <a:t>: virus génotype FR1 </a:t>
            </a:r>
          </a:p>
          <a:p>
            <a:pPr marL="542925" indent="-171450">
              <a:buFont typeface="Wingdings" panose="05000000000000000000" pitchFamily="2" charset="2"/>
              <a:buChar char="Ø"/>
            </a:pPr>
            <a:r>
              <a:rPr lang="fr-FR" sz="1200" b="0" dirty="0"/>
              <a:t> </a:t>
            </a:r>
            <a:r>
              <a:rPr lang="fr-FR" sz="1200" b="0" dirty="0" smtClean="0"/>
              <a:t>une infection notable de l’avifaune, sans mortalité massive sur des espèces pas toutes migratrices (oies, cygnes, hérons)</a:t>
            </a:r>
          </a:p>
          <a:p>
            <a:pPr marL="677922" lvl="1" indent="-171450">
              <a:spcBef>
                <a:spcPts val="0"/>
              </a:spcBef>
              <a:spcAft>
                <a:spcPts val="0"/>
              </a:spcAft>
              <a:buFont typeface="Wingdings" panose="05000000000000000000" pitchFamily="2" charset="2"/>
              <a:buChar char="ü"/>
            </a:pPr>
            <a:r>
              <a:rPr lang="fr-FR" sz="1100" dirty="0" smtClean="0"/>
              <a:t>En centre Bretagne, due au génotype FR2, mais différent de ceux séquencés au printemps</a:t>
            </a:r>
          </a:p>
          <a:p>
            <a:pPr marL="677922" lvl="1" indent="-171450">
              <a:spcBef>
                <a:spcPts val="0"/>
              </a:spcBef>
              <a:spcAft>
                <a:spcPts val="0"/>
              </a:spcAft>
              <a:buFont typeface="Wingdings" panose="05000000000000000000" pitchFamily="2" charset="2"/>
              <a:buChar char="ü"/>
            </a:pPr>
            <a:r>
              <a:rPr lang="fr-FR" sz="1100" b="0" dirty="0" smtClean="0"/>
              <a:t>Dans la Somme</a:t>
            </a:r>
          </a:p>
          <a:p>
            <a:pPr marL="677922" lvl="1" indent="-171450">
              <a:spcBef>
                <a:spcPts val="0"/>
              </a:spcBef>
              <a:spcAft>
                <a:spcPts val="0"/>
              </a:spcAft>
              <a:buFont typeface="Wingdings" panose="05000000000000000000" pitchFamily="2" charset="2"/>
              <a:buChar char="ü"/>
            </a:pPr>
            <a:r>
              <a:rPr lang="fr-FR" sz="1100" dirty="0" smtClean="0"/>
              <a:t>Dans le Meuse</a:t>
            </a:r>
          </a:p>
          <a:p>
            <a:pPr marL="677922" lvl="1" indent="-171450">
              <a:spcBef>
                <a:spcPts val="0"/>
              </a:spcBef>
              <a:spcAft>
                <a:spcPts val="0"/>
              </a:spcAft>
              <a:buFont typeface="Wingdings" panose="05000000000000000000" pitchFamily="2" charset="2"/>
              <a:buChar char="ü"/>
            </a:pPr>
            <a:r>
              <a:rPr lang="fr-FR" sz="1100" b="0" dirty="0" smtClean="0"/>
              <a:t>Dans l’Ain</a:t>
            </a:r>
          </a:p>
          <a:p>
            <a:pPr marL="506472" lvl="1">
              <a:spcBef>
                <a:spcPts val="0"/>
              </a:spcBef>
              <a:spcAft>
                <a:spcPts val="0"/>
              </a:spcAft>
            </a:pPr>
            <a:endParaRPr lang="fr-FR" sz="1100" b="0" dirty="0" smtClean="0"/>
          </a:p>
          <a:p>
            <a:pPr marL="371475"/>
            <a:r>
              <a:rPr lang="fr-FR" sz="1200" b="0" dirty="0" smtClean="0">
                <a:sym typeface="Wingdings" panose="05000000000000000000" pitchFamily="2" charset="2"/>
              </a:rPr>
              <a:t> </a:t>
            </a:r>
            <a:r>
              <a:rPr lang="fr-FR" sz="1200" b="0" dirty="0" smtClean="0">
                <a:solidFill>
                  <a:srgbClr val="FF0000"/>
                </a:solidFill>
              </a:rPr>
              <a:t>VIA </a:t>
            </a:r>
            <a:r>
              <a:rPr lang="fr-FR" sz="1200" b="0" dirty="0">
                <a:solidFill>
                  <a:srgbClr val="FF0000"/>
                </a:solidFill>
              </a:rPr>
              <a:t>HP de lignée 2.3.4.4b </a:t>
            </a:r>
            <a:r>
              <a:rPr lang="fr-FR" sz="1200" b="0" dirty="0" smtClean="0"/>
              <a:t>en </a:t>
            </a:r>
            <a:r>
              <a:rPr lang="fr-FR" sz="1200" b="0" dirty="0"/>
              <a:t>voie d’</a:t>
            </a:r>
            <a:r>
              <a:rPr lang="fr-FR" sz="1200" b="0" dirty="0" err="1">
                <a:solidFill>
                  <a:srgbClr val="FF0000"/>
                </a:solidFill>
              </a:rPr>
              <a:t>endémisation</a:t>
            </a:r>
            <a:r>
              <a:rPr lang="fr-FR" sz="1200" b="0" dirty="0">
                <a:solidFill>
                  <a:srgbClr val="FF0000"/>
                </a:solidFill>
              </a:rPr>
              <a:t> </a:t>
            </a:r>
            <a:r>
              <a:rPr lang="fr-FR" sz="1200" b="0" dirty="0" smtClean="0">
                <a:solidFill>
                  <a:srgbClr val="FF0000"/>
                </a:solidFill>
              </a:rPr>
              <a:t>en </a:t>
            </a:r>
            <a:r>
              <a:rPr lang="fr-FR" sz="1200" b="0" dirty="0">
                <a:solidFill>
                  <a:srgbClr val="FF0000"/>
                </a:solidFill>
              </a:rPr>
              <a:t>France dans l’avifaune </a:t>
            </a:r>
            <a:r>
              <a:rPr lang="fr-FR" sz="1200" b="0" dirty="0" smtClean="0">
                <a:solidFill>
                  <a:srgbClr val="FF0000"/>
                </a:solidFill>
              </a:rPr>
              <a:t>sauvage</a:t>
            </a:r>
            <a:endParaRPr lang="fr-FR" sz="1200" b="0" dirty="0">
              <a:solidFill>
                <a:srgbClr val="FF0000"/>
              </a:solidFill>
            </a:endParaRPr>
          </a:p>
        </p:txBody>
      </p:sp>
      <p:pic>
        <p:nvPicPr>
          <p:cNvPr id="16" name="Image 15"/>
          <p:cNvPicPr>
            <a:picLocks noChangeAspect="1"/>
          </p:cNvPicPr>
          <p:nvPr/>
        </p:nvPicPr>
        <p:blipFill>
          <a:blip r:embed="rId2"/>
          <a:stretch>
            <a:fillRect/>
          </a:stretch>
        </p:blipFill>
        <p:spPr>
          <a:xfrm>
            <a:off x="5621028" y="848447"/>
            <a:ext cx="3248697" cy="3163862"/>
          </a:xfrm>
          <a:prstGeom prst="rect">
            <a:avLst/>
          </a:prstGeom>
        </p:spPr>
      </p:pic>
      <p:sp>
        <p:nvSpPr>
          <p:cNvPr id="19" name="Rectangle 18"/>
          <p:cNvSpPr/>
          <p:nvPr/>
        </p:nvSpPr>
        <p:spPr>
          <a:xfrm>
            <a:off x="8062962" y="4078344"/>
            <a:ext cx="342900" cy="160020"/>
          </a:xfrm>
          <a:prstGeom prst="rect">
            <a:avLst/>
          </a:prstGeom>
          <a:solidFill>
            <a:srgbClr val="CAE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0" name="ZoneTexte 19"/>
          <p:cNvSpPr txBox="1"/>
          <p:nvPr/>
        </p:nvSpPr>
        <p:spPr>
          <a:xfrm>
            <a:off x="8369708" y="4027549"/>
            <a:ext cx="425116" cy="246221"/>
          </a:xfrm>
          <a:prstGeom prst="rect">
            <a:avLst/>
          </a:prstGeom>
          <a:noFill/>
        </p:spPr>
        <p:txBody>
          <a:bodyPr wrap="none" rtlCol="0">
            <a:spAutoFit/>
          </a:bodyPr>
          <a:lstStyle/>
          <a:p>
            <a:r>
              <a:rPr lang="en-US" sz="1000" dirty="0" smtClean="0"/>
              <a:t>ZRP</a:t>
            </a:r>
            <a:endParaRPr lang="en-US" sz="1000" dirty="0"/>
          </a:p>
        </p:txBody>
      </p:sp>
      <p:sp>
        <p:nvSpPr>
          <p:cNvPr id="22" name="Rectangle 21"/>
          <p:cNvSpPr/>
          <p:nvPr/>
        </p:nvSpPr>
        <p:spPr>
          <a:xfrm>
            <a:off x="6785793" y="4078344"/>
            <a:ext cx="342900" cy="1600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3" name="ZoneTexte 22"/>
          <p:cNvSpPr txBox="1"/>
          <p:nvPr/>
        </p:nvSpPr>
        <p:spPr>
          <a:xfrm>
            <a:off x="7143249" y="4038332"/>
            <a:ext cx="453970" cy="246221"/>
          </a:xfrm>
          <a:prstGeom prst="rect">
            <a:avLst/>
          </a:prstGeom>
          <a:noFill/>
        </p:spPr>
        <p:txBody>
          <a:bodyPr wrap="none" rtlCol="0">
            <a:spAutoFit/>
          </a:bodyPr>
          <a:lstStyle/>
          <a:p>
            <a:r>
              <a:rPr lang="en-US" sz="1000" dirty="0" smtClean="0"/>
              <a:t>ZRD</a:t>
            </a:r>
            <a:endParaRPr lang="en-US" sz="1000" dirty="0"/>
          </a:p>
        </p:txBody>
      </p:sp>
      <p:sp>
        <p:nvSpPr>
          <p:cNvPr id="12"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3" name="Espace réservé de la date 3"/>
          <p:cNvSpPr>
            <a:spLocks noGrp="1"/>
          </p:cNvSpPr>
          <p:nvPr>
            <p:ph type="dt" sz="half" idx="4294967295"/>
          </p:nvPr>
        </p:nvSpPr>
        <p:spPr>
          <a:xfrm>
            <a:off x="7820862" y="4850506"/>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336962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50480" y="4850505"/>
            <a:ext cx="1350000" cy="211929"/>
          </a:xfrm>
        </p:spPr>
        <p:txBody>
          <a:bodyPr/>
          <a:lstStyle/>
          <a:p>
            <a:fld id="{733122C9-A0B9-462F-8757-0847AD287B63}" type="slidenum">
              <a:rPr lang="fr-FR" smtClean="0"/>
              <a:pPr/>
              <a:t>15</a:t>
            </a:fld>
            <a:endParaRPr lang="fr-FR" dirty="0"/>
          </a:p>
        </p:txBody>
      </p:sp>
      <p:sp>
        <p:nvSpPr>
          <p:cNvPr id="3" name="Titre 2"/>
          <p:cNvSpPr>
            <a:spLocks noGrp="1"/>
          </p:cNvSpPr>
          <p:nvPr>
            <p:ph type="title"/>
          </p:nvPr>
        </p:nvSpPr>
        <p:spPr>
          <a:xfrm>
            <a:off x="275431" y="195486"/>
            <a:ext cx="8157703" cy="636937"/>
          </a:xfrm>
        </p:spPr>
        <p:txBody>
          <a:bodyPr/>
          <a:lstStyle/>
          <a:p>
            <a:r>
              <a:rPr lang="fr-FR" dirty="0" smtClean="0"/>
              <a:t>Uns situation sanitaire fin 2022 déjà alarmante</a:t>
            </a:r>
            <a:br>
              <a:rPr lang="fr-FR" dirty="0" smtClean="0"/>
            </a:br>
            <a:endParaRPr lang="fr-FR" dirty="0">
              <a:solidFill>
                <a:srgbClr val="FF9940"/>
              </a:solidFill>
            </a:endParaRPr>
          </a:p>
        </p:txBody>
      </p:sp>
      <p:sp>
        <p:nvSpPr>
          <p:cNvPr id="12"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3" name="Espace réservé de la date 3"/>
          <p:cNvSpPr>
            <a:spLocks noGrp="1"/>
          </p:cNvSpPr>
          <p:nvPr>
            <p:ph type="dt" sz="half" idx="4294967295"/>
          </p:nvPr>
        </p:nvSpPr>
        <p:spPr>
          <a:xfrm>
            <a:off x="7820862" y="4850506"/>
            <a:ext cx="1170000" cy="211929"/>
          </a:xfrm>
          <a:prstGeom prst="rect">
            <a:avLst/>
          </a:prstGeom>
        </p:spPr>
        <p:txBody>
          <a:bodyPr/>
          <a:lstStyle/>
          <a:p>
            <a:pPr algn="r"/>
            <a:r>
              <a:rPr lang="fr-FR" sz="800" cap="all" dirty="0" smtClean="0"/>
              <a:t>04/10/2022</a:t>
            </a:r>
            <a:endParaRPr lang="fr-FR" sz="800" cap="all" dirty="0"/>
          </a:p>
        </p:txBody>
      </p:sp>
      <p:pic>
        <p:nvPicPr>
          <p:cNvPr id="14" name="Image 13"/>
          <p:cNvPicPr/>
          <p:nvPr/>
        </p:nvPicPr>
        <p:blipFill>
          <a:blip r:embed="rId2">
            <a:extLst>
              <a:ext uri="{28A0092B-C50C-407E-A947-70E740481C1C}">
                <a14:useLocalDpi xmlns:a14="http://schemas.microsoft.com/office/drawing/2010/main" val="0"/>
              </a:ext>
            </a:extLst>
          </a:blip>
          <a:stretch>
            <a:fillRect/>
          </a:stretch>
        </p:blipFill>
        <p:spPr>
          <a:xfrm>
            <a:off x="827584" y="627534"/>
            <a:ext cx="7416824" cy="3899566"/>
          </a:xfrm>
          <a:prstGeom prst="rect">
            <a:avLst/>
          </a:prstGeom>
        </p:spPr>
      </p:pic>
      <p:sp>
        <p:nvSpPr>
          <p:cNvPr id="5" name="ZoneTexte 4"/>
          <p:cNvSpPr txBox="1"/>
          <p:nvPr/>
        </p:nvSpPr>
        <p:spPr>
          <a:xfrm>
            <a:off x="1816182" y="786496"/>
            <a:ext cx="5348105" cy="369332"/>
          </a:xfrm>
          <a:prstGeom prst="rect">
            <a:avLst/>
          </a:prstGeom>
          <a:solidFill>
            <a:schemeClr val="bg1"/>
          </a:solidFill>
        </p:spPr>
        <p:txBody>
          <a:bodyPr wrap="square" rtlCol="0">
            <a:spAutoFit/>
          </a:bodyPr>
          <a:lstStyle/>
          <a:p>
            <a:r>
              <a:rPr lang="fr-FR" b="1" dirty="0" smtClean="0"/>
              <a:t>IAHP chez des volailles depuis le 01/07/2022</a:t>
            </a:r>
            <a:endParaRPr lang="fr-FR" b="1" dirty="0"/>
          </a:p>
        </p:txBody>
      </p:sp>
    </p:spTree>
    <p:extLst>
      <p:ext uri="{BB962C8B-B14F-4D97-AF65-F5344CB8AC3E}">
        <p14:creationId xmlns:p14="http://schemas.microsoft.com/office/powerpoint/2010/main" val="118020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a:xfrm>
            <a:off x="6528616" y="4798922"/>
            <a:ext cx="1350000" cy="211929"/>
          </a:xfrm>
        </p:spPr>
        <p:txBody>
          <a:bodyPr/>
          <a:lstStyle/>
          <a:p>
            <a:fld id="{733122C9-A0B9-462F-8757-0847AD287B63}" type="slidenum">
              <a:rPr lang="fr-FR" smtClean="0"/>
              <a:pPr/>
              <a:t>16</a:t>
            </a:fld>
            <a:endParaRPr lang="fr-FR" dirty="0"/>
          </a:p>
        </p:txBody>
      </p:sp>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3705958"/>
          </a:xfrm>
        </p:spPr>
        <p:txBody>
          <a:bodyPr/>
          <a:lstStyle/>
          <a:p>
            <a:r>
              <a:rPr lang="fr-FR" dirty="0" smtClean="0"/>
              <a:t> </a:t>
            </a:r>
            <a:r>
              <a:rPr lang="fr-FR" dirty="0"/>
              <a:t>— </a:t>
            </a:r>
            <a:r>
              <a:rPr lang="fr-FR" dirty="0" smtClean="0"/>
              <a:t>Les pistes d’amélioration</a:t>
            </a:r>
            <a:endParaRPr lang="fr-FR" dirty="0"/>
          </a:p>
        </p:txBody>
      </p:sp>
      <p:sp>
        <p:nvSpPr>
          <p:cNvPr id="10"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1" name="Espace réservé de la date 3"/>
          <p:cNvSpPr>
            <a:spLocks noGrp="1"/>
          </p:cNvSpPr>
          <p:nvPr>
            <p:ph type="dt" sz="half" idx="4294967295"/>
          </p:nvPr>
        </p:nvSpPr>
        <p:spPr>
          <a:xfrm>
            <a:off x="7884368" y="4798923"/>
            <a:ext cx="1170000" cy="211929"/>
          </a:xfrm>
          <a:prstGeom prst="rect">
            <a:avLst/>
          </a:prstGeom>
        </p:spPr>
        <p:txBody>
          <a:bodyPr/>
          <a:lstStyle/>
          <a:p>
            <a:pPr algn="r"/>
            <a:r>
              <a:rPr lang="fr-FR" sz="800" cap="all" dirty="0" smtClean="0">
                <a:solidFill>
                  <a:schemeClr val="bg1"/>
                </a:solidFill>
              </a:rPr>
              <a:t>04/10/2022</a:t>
            </a:r>
            <a:endParaRPr lang="fr-FR" sz="800" cap="all" dirty="0">
              <a:solidFill>
                <a:schemeClr val="bg1"/>
              </a:solidFill>
            </a:endParaRPr>
          </a:p>
        </p:txBody>
      </p:sp>
    </p:spTree>
    <p:extLst>
      <p:ext uri="{BB962C8B-B14F-4D97-AF65-F5344CB8AC3E}">
        <p14:creationId xmlns:p14="http://schemas.microsoft.com/office/powerpoint/2010/main" val="20053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520499" y="4843407"/>
            <a:ext cx="1350000" cy="211929"/>
          </a:xfrm>
        </p:spPr>
        <p:txBody>
          <a:bodyPr/>
          <a:lstStyle/>
          <a:p>
            <a:fld id="{733122C9-A0B9-462F-8757-0847AD287B63}" type="slidenum">
              <a:rPr lang="fr-FR" smtClean="0"/>
              <a:pPr/>
              <a:t>17</a:t>
            </a:fld>
            <a:endParaRPr lang="fr-FR" dirty="0"/>
          </a:p>
        </p:txBody>
      </p:sp>
      <p:sp>
        <p:nvSpPr>
          <p:cNvPr id="3" name="Titre 2"/>
          <p:cNvSpPr>
            <a:spLocks noGrp="1"/>
          </p:cNvSpPr>
          <p:nvPr>
            <p:ph type="title"/>
          </p:nvPr>
        </p:nvSpPr>
        <p:spPr/>
        <p:txBody>
          <a:bodyPr/>
          <a:lstStyle/>
          <a:p>
            <a:r>
              <a:rPr lang="fr-FR" dirty="0" smtClean="0"/>
              <a:t>Pistes d’amélioration</a:t>
            </a:r>
            <a:br>
              <a:rPr lang="fr-FR" dirty="0" smtClean="0"/>
            </a:br>
            <a:r>
              <a:rPr lang="fr-FR" dirty="0">
                <a:solidFill>
                  <a:schemeClr val="accent2"/>
                </a:solidFill>
              </a:rPr>
              <a:t>2</a:t>
            </a:r>
            <a:r>
              <a:rPr lang="fr-FR" dirty="0" smtClean="0">
                <a:solidFill>
                  <a:schemeClr val="accent2"/>
                </a:solidFill>
              </a:rPr>
              <a:t>.1 L’enjeu de la détection précoce</a:t>
            </a:r>
            <a:endParaRPr lang="fr-FR" dirty="0">
              <a:solidFill>
                <a:schemeClr val="accent2"/>
              </a:solidFill>
            </a:endParaRPr>
          </a:p>
        </p:txBody>
      </p:sp>
      <p:sp>
        <p:nvSpPr>
          <p:cNvPr id="8" name="Espace réservé du texte 7"/>
          <p:cNvSpPr txBox="1">
            <a:spLocks/>
          </p:cNvSpPr>
          <p:nvPr/>
        </p:nvSpPr>
        <p:spPr>
          <a:xfrm>
            <a:off x="305073" y="956857"/>
            <a:ext cx="4545475" cy="371045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smtClean="0"/>
              <a:t>A court terme</a:t>
            </a:r>
          </a:p>
          <a:p>
            <a:pPr algn="ctr"/>
            <a:endParaRPr lang="fr-FR" sz="400" b="1" dirty="0" smtClean="0"/>
          </a:p>
          <a:p>
            <a:pPr marL="285750" indent="-285750">
              <a:buFont typeface="Wingdings" panose="05000000000000000000" pitchFamily="2" charset="2"/>
              <a:buChar char="§"/>
            </a:pPr>
            <a:r>
              <a:rPr lang="fr-FR" sz="1200" dirty="0" smtClean="0"/>
              <a:t>Améliorer la </a:t>
            </a:r>
            <a:r>
              <a:rPr lang="fr-FR" sz="1200" b="1" u="sng" dirty="0" smtClean="0"/>
              <a:t>surveillance événementielle</a:t>
            </a:r>
          </a:p>
          <a:p>
            <a:pPr marL="285750" indent="-285750">
              <a:buFont typeface="Wingdings" panose="05000000000000000000" pitchFamily="2" charset="2"/>
              <a:buChar char="§"/>
            </a:pPr>
            <a:endParaRPr lang="fr-FR" sz="1200" b="1" dirty="0" smtClean="0"/>
          </a:p>
          <a:p>
            <a:pPr marL="285750" indent="-285750">
              <a:buFont typeface="Wingdings" panose="05000000000000000000" pitchFamily="2" charset="2"/>
              <a:buChar char="§"/>
            </a:pPr>
            <a:r>
              <a:rPr lang="fr-FR" sz="1200" b="1" dirty="0" smtClean="0"/>
              <a:t>Surveillance avant transfert </a:t>
            </a:r>
            <a:r>
              <a:rPr lang="fr-FR" sz="1200" dirty="0" smtClean="0"/>
              <a:t>en période/zone à risque élevé : </a:t>
            </a:r>
          </a:p>
          <a:p>
            <a:pPr marL="541338" indent="-285750">
              <a:buFont typeface="Wingdings" panose="05000000000000000000" pitchFamily="2" charset="2"/>
              <a:buChar char="ü"/>
            </a:pPr>
            <a:r>
              <a:rPr lang="fr-FR" sz="1200" dirty="0" smtClean="0"/>
              <a:t>Tous types de palmipèdes, quel que soit le transfert</a:t>
            </a:r>
          </a:p>
          <a:p>
            <a:pPr marL="541338" indent="-285750">
              <a:buFont typeface="Wingdings" panose="05000000000000000000" pitchFamily="2" charset="2"/>
              <a:buChar char="ü"/>
            </a:pPr>
            <a:r>
              <a:rPr lang="fr-FR" sz="1200" dirty="0" smtClean="0"/>
              <a:t>Complétée par surveillance des oiseaux morts la semaine avant enlèvement</a:t>
            </a:r>
          </a:p>
          <a:p>
            <a:pPr marL="255588"/>
            <a:endParaRPr lang="fr-FR" sz="1200" dirty="0" smtClean="0"/>
          </a:p>
          <a:p>
            <a:pPr marL="285750" indent="-285750">
              <a:buFont typeface="Wingdings" panose="05000000000000000000" pitchFamily="2" charset="2"/>
              <a:buChar char="§"/>
            </a:pPr>
            <a:r>
              <a:rPr lang="fr-FR" sz="1200" b="1" dirty="0" smtClean="0"/>
              <a:t>Piste du suivi longitudinal environnemental en période à risque élevé</a:t>
            </a:r>
            <a:r>
              <a:rPr lang="fr-FR" sz="1200" dirty="0" smtClean="0"/>
              <a:t> (par les éleveurs eux-mêmes) : prélèvements environnementaux réguliers (hebdomadaires), </a:t>
            </a:r>
            <a:r>
              <a:rPr lang="fr-FR" sz="1200" b="1" dirty="0" smtClean="0">
                <a:solidFill>
                  <a:srgbClr val="00AC8C"/>
                </a:solidFill>
              </a:rPr>
              <a:t>mais nécessite travail de caractérisation, de validation, et d’adaptation </a:t>
            </a:r>
            <a:r>
              <a:rPr lang="fr-FR" sz="1200" dirty="0" smtClean="0"/>
              <a:t>des trousses de diagnostic moléculaire.</a:t>
            </a:r>
            <a:endParaRPr lang="fr-FR" sz="1200" dirty="0"/>
          </a:p>
        </p:txBody>
      </p:sp>
      <p:sp>
        <p:nvSpPr>
          <p:cNvPr id="9" name="Espace réservé du texte 7"/>
          <p:cNvSpPr txBox="1">
            <a:spLocks/>
          </p:cNvSpPr>
          <p:nvPr/>
        </p:nvSpPr>
        <p:spPr bwMode="gray">
          <a:xfrm>
            <a:off x="4944569" y="1419622"/>
            <a:ext cx="4139994" cy="310512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smtClean="0"/>
              <a:t>A plus long terme</a:t>
            </a:r>
          </a:p>
          <a:p>
            <a:endParaRPr lang="fr-FR" sz="1200" dirty="0" smtClean="0"/>
          </a:p>
          <a:p>
            <a:pPr algn="ctr"/>
            <a:r>
              <a:rPr lang="fr-FR" sz="1200" b="1" dirty="0"/>
              <a:t>M</a:t>
            </a:r>
            <a:r>
              <a:rPr lang="fr-FR" sz="1200" b="1" dirty="0" smtClean="0"/>
              <a:t>ise </a:t>
            </a:r>
            <a:r>
              <a:rPr lang="fr-FR" sz="1200" b="1" dirty="0"/>
              <a:t>au point </a:t>
            </a:r>
            <a:r>
              <a:rPr lang="fr-FR" sz="1200" dirty="0"/>
              <a:t>d’un test de détection </a:t>
            </a:r>
            <a:endParaRPr lang="fr-FR" sz="1200" dirty="0" smtClean="0"/>
          </a:p>
          <a:p>
            <a:pPr algn="ctr"/>
            <a:r>
              <a:rPr lang="fr-FR" sz="1200" dirty="0" smtClean="0"/>
              <a:t>simple</a:t>
            </a:r>
            <a:r>
              <a:rPr lang="fr-FR" sz="1200" dirty="0"/>
              <a:t>, rapide, fiable et validé, </a:t>
            </a:r>
            <a:endParaRPr lang="fr-FR" sz="1200" dirty="0" smtClean="0"/>
          </a:p>
          <a:p>
            <a:pPr algn="ctr"/>
            <a:r>
              <a:rPr lang="fr-FR" sz="1200" dirty="0" smtClean="0"/>
              <a:t>utilisable </a:t>
            </a:r>
            <a:r>
              <a:rPr lang="fr-FR" sz="1200" dirty="0"/>
              <a:t>directement en élevage </a:t>
            </a:r>
            <a:endParaRPr lang="fr-FR" sz="1200" dirty="0" smtClean="0"/>
          </a:p>
          <a:p>
            <a:pPr algn="ctr"/>
            <a:r>
              <a:rPr lang="fr-FR" sz="1200" dirty="0" smtClean="0"/>
              <a:t>et </a:t>
            </a:r>
            <a:r>
              <a:rPr lang="fr-FR" sz="1200" dirty="0"/>
              <a:t>permettant d’émettre précocement </a:t>
            </a:r>
            <a:endParaRPr lang="fr-FR" sz="1200" dirty="0" smtClean="0"/>
          </a:p>
          <a:p>
            <a:pPr algn="ctr"/>
            <a:r>
              <a:rPr lang="fr-FR" sz="1200" dirty="0" smtClean="0"/>
              <a:t>une </a:t>
            </a:r>
            <a:r>
              <a:rPr lang="fr-FR" sz="1200" dirty="0"/>
              <a:t>suspicion d’IAHP </a:t>
            </a:r>
            <a:r>
              <a:rPr lang="fr-FR" sz="1200" dirty="0" smtClean="0"/>
              <a:t>: </a:t>
            </a:r>
            <a:r>
              <a:rPr lang="fr-FR" sz="1200" b="1" dirty="0" smtClean="0"/>
              <a:t>test </a:t>
            </a:r>
            <a:r>
              <a:rPr lang="fr-FR" sz="1200" b="1" dirty="0"/>
              <a:t>« point of care </a:t>
            </a:r>
            <a:r>
              <a:rPr lang="fr-FR" sz="1200" b="1" dirty="0" smtClean="0"/>
              <a:t>»,</a:t>
            </a:r>
          </a:p>
          <a:p>
            <a:pPr algn="ctr"/>
            <a:r>
              <a:rPr lang="fr-FR" sz="1200" b="1" dirty="0" smtClean="0"/>
              <a:t> </a:t>
            </a:r>
            <a:r>
              <a:rPr lang="fr-FR" sz="1200" b="1" dirty="0"/>
              <a:t>même en l’absence de signes cliniques</a:t>
            </a:r>
            <a:r>
              <a:rPr lang="fr-FR" sz="1200" dirty="0"/>
              <a:t>. </a:t>
            </a:r>
            <a:endParaRPr lang="fr-FR" sz="1200" dirty="0" smtClean="0"/>
          </a:p>
          <a:p>
            <a:pPr algn="ctr"/>
            <a:endParaRPr lang="fr-FR" sz="1200" dirty="0"/>
          </a:p>
          <a:p>
            <a:pPr algn="ctr"/>
            <a:r>
              <a:rPr lang="fr-FR" sz="1200" b="1" dirty="0" smtClean="0">
                <a:solidFill>
                  <a:srgbClr val="00AC8C"/>
                </a:solidFill>
              </a:rPr>
              <a:t>Recherche à engager</a:t>
            </a:r>
            <a:endParaRPr lang="fr-FR" sz="1200" b="1" dirty="0">
              <a:solidFill>
                <a:srgbClr val="00AC8C"/>
              </a:solidFill>
            </a:endParaRPr>
          </a:p>
        </p:txBody>
      </p:sp>
      <p:sp>
        <p:nvSpPr>
          <p:cNvPr id="10"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1" name="Espace réservé de la date 3"/>
          <p:cNvSpPr>
            <a:spLocks noGrp="1"/>
          </p:cNvSpPr>
          <p:nvPr>
            <p:ph type="dt" sz="half" idx="4294967295"/>
          </p:nvPr>
        </p:nvSpPr>
        <p:spPr>
          <a:xfrm>
            <a:off x="7848134" y="4843408"/>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780934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63121" y="4827283"/>
            <a:ext cx="1350000" cy="211929"/>
          </a:xfrm>
        </p:spPr>
        <p:txBody>
          <a:bodyPr/>
          <a:lstStyle/>
          <a:p>
            <a:fld id="{733122C9-A0B9-462F-8757-0847AD287B63}" type="slidenum">
              <a:rPr lang="fr-FR" smtClean="0"/>
              <a:pPr/>
              <a:t>18</a:t>
            </a:fld>
            <a:endParaRPr lang="fr-FR" dirty="0"/>
          </a:p>
        </p:txBody>
      </p:sp>
      <p:sp>
        <p:nvSpPr>
          <p:cNvPr id="3" name="Titre 2"/>
          <p:cNvSpPr>
            <a:spLocks noGrp="1"/>
          </p:cNvSpPr>
          <p:nvPr>
            <p:ph type="title"/>
          </p:nvPr>
        </p:nvSpPr>
        <p:spPr/>
        <p:txBody>
          <a:bodyPr/>
          <a:lstStyle/>
          <a:p>
            <a:r>
              <a:rPr lang="fr-FR" dirty="0" smtClean="0"/>
              <a:t>Pistes d’amélioration</a:t>
            </a:r>
            <a:br>
              <a:rPr lang="fr-FR" dirty="0" smtClean="0"/>
            </a:br>
            <a:r>
              <a:rPr lang="fr-FR" dirty="0" smtClean="0">
                <a:solidFill>
                  <a:schemeClr val="accent2"/>
                </a:solidFill>
              </a:rPr>
              <a:t>2.2 L’enjeu de la biosécurité</a:t>
            </a:r>
            <a:endParaRPr lang="fr-FR" dirty="0">
              <a:solidFill>
                <a:schemeClr val="accent2"/>
              </a:solidFill>
            </a:endParaRPr>
          </a:p>
        </p:txBody>
      </p:sp>
      <p:sp>
        <p:nvSpPr>
          <p:cNvPr id="8" name="Espace réservé du texte 7"/>
          <p:cNvSpPr>
            <a:spLocks noGrp="1"/>
          </p:cNvSpPr>
          <p:nvPr>
            <p:ph type="body" sz="quarter" idx="4294967295"/>
          </p:nvPr>
        </p:nvSpPr>
        <p:spPr>
          <a:xfrm>
            <a:off x="291455" y="1470456"/>
            <a:ext cx="4104456" cy="2693570"/>
          </a:xfrm>
          <a:prstGeom prst="rect">
            <a:avLst/>
          </a:prstGeom>
        </p:spPr>
        <p:txBody>
          <a:bodyPr/>
          <a:lstStyle/>
          <a:p>
            <a:pPr algn="ctr"/>
            <a:r>
              <a:rPr lang="fr-FR" sz="1600" b="1" dirty="0" smtClean="0"/>
              <a:t>A court terme</a:t>
            </a:r>
          </a:p>
          <a:p>
            <a:pPr algn="ctr"/>
            <a:endParaRPr lang="fr-FR" sz="400" b="1" dirty="0" smtClean="0"/>
          </a:p>
          <a:p>
            <a:pPr algn="ctr"/>
            <a:endParaRPr lang="fr-FR" sz="400" b="1" dirty="0" smtClean="0"/>
          </a:p>
          <a:p>
            <a:pPr marL="285750" indent="-285750">
              <a:buFont typeface="Wingdings" panose="05000000000000000000" pitchFamily="2" charset="2"/>
              <a:buChar char="§"/>
            </a:pPr>
            <a:r>
              <a:rPr lang="fr-FR" sz="1200" b="1" dirty="0" smtClean="0"/>
              <a:t>Recenser </a:t>
            </a:r>
            <a:r>
              <a:rPr lang="fr-FR" sz="1200" dirty="0" smtClean="0"/>
              <a:t>les élevages foyers avec failles de biosécurité identifiées </a:t>
            </a:r>
            <a:r>
              <a:rPr lang="fr-FR" sz="1200" dirty="0"/>
              <a:t>et </a:t>
            </a:r>
            <a:r>
              <a:rPr lang="fr-FR" sz="1200" dirty="0" smtClean="0"/>
              <a:t>proposer une </a:t>
            </a:r>
            <a:r>
              <a:rPr lang="fr-FR" sz="1200" b="1" dirty="0"/>
              <a:t>formation adaptée à leur situation d’élevage</a:t>
            </a:r>
            <a:r>
              <a:rPr lang="fr-FR" sz="1200" dirty="0" smtClean="0"/>
              <a:t>. </a:t>
            </a:r>
          </a:p>
          <a:p>
            <a:pPr marL="285750" indent="-285750">
              <a:buFont typeface="Wingdings" panose="05000000000000000000" pitchFamily="2" charset="2"/>
              <a:buChar char="§"/>
            </a:pPr>
            <a:endParaRPr lang="fr-FR" sz="400" dirty="0" smtClean="0"/>
          </a:p>
          <a:p>
            <a:pPr marL="285750" indent="-285750">
              <a:buFont typeface="Wingdings" panose="05000000000000000000" pitchFamily="2" charset="2"/>
              <a:buChar char="§"/>
            </a:pPr>
            <a:r>
              <a:rPr lang="fr-FR" sz="1200" b="1" dirty="0" smtClean="0">
                <a:ea typeface="Calibri" panose="020F0502020204030204" pitchFamily="34" charset="0"/>
                <a:cs typeface="Times New Roman" panose="02020603050405020304" pitchFamily="18" charset="0"/>
              </a:rPr>
              <a:t>Retour </a:t>
            </a:r>
            <a:r>
              <a:rPr lang="fr-FR" sz="1200" b="1" dirty="0">
                <a:ea typeface="Calibri" panose="020F0502020204030204" pitchFamily="34" charset="0"/>
                <a:cs typeface="Times New Roman" panose="02020603050405020304" pitchFamily="18" charset="0"/>
              </a:rPr>
              <a:t>d’expérience </a:t>
            </a:r>
            <a:r>
              <a:rPr lang="fr-FR" sz="1200" dirty="0">
                <a:ea typeface="Calibri" panose="020F0502020204030204" pitchFamily="34" charset="0"/>
                <a:cs typeface="Times New Roman" panose="02020603050405020304" pitchFamily="18" charset="0"/>
              </a:rPr>
              <a:t>sur le maintien sur pied des </a:t>
            </a:r>
            <a:r>
              <a:rPr lang="fr-FR" sz="1200" b="1" dirty="0">
                <a:ea typeface="Calibri" panose="020F0502020204030204" pitchFamily="34" charset="0"/>
                <a:cs typeface="Times New Roman" panose="02020603050405020304" pitchFamily="18" charset="0"/>
              </a:rPr>
              <a:t>élevages de reproducteurs </a:t>
            </a:r>
            <a:r>
              <a:rPr lang="fr-FR" sz="1200" b="1" dirty="0" smtClean="0">
                <a:ea typeface="Calibri" panose="020F0502020204030204" pitchFamily="34" charset="0"/>
                <a:cs typeface="Times New Roman" panose="02020603050405020304" pitchFamily="18" charset="0"/>
              </a:rPr>
              <a:t>infectés</a:t>
            </a:r>
            <a:r>
              <a:rPr lang="fr-FR" sz="1200" dirty="0" smtClean="0">
                <a:ea typeface="Calibri" panose="020F0502020204030204" pitchFamily="34" charset="0"/>
                <a:cs typeface="Times New Roman" panose="02020603050405020304" pitchFamily="18" charset="0"/>
              </a:rPr>
              <a:t>.</a:t>
            </a:r>
            <a:endParaRPr lang="fr-FR" sz="1200" dirty="0">
              <a:ea typeface="Calibri" panose="020F0502020204030204" pitchFamily="34" charset="0"/>
              <a:cs typeface="Times New Roman" panose="02020603050405020304" pitchFamily="18" charset="0"/>
            </a:endParaRPr>
          </a:p>
          <a:p>
            <a:pPr marL="269875"/>
            <a:r>
              <a:rPr lang="fr-FR" sz="1200" b="1" dirty="0" smtClean="0"/>
              <a:t>Fixer </a:t>
            </a:r>
            <a:r>
              <a:rPr lang="fr-FR" sz="1200" b="1" dirty="0"/>
              <a:t>des critères</a:t>
            </a:r>
            <a:r>
              <a:rPr lang="fr-FR" sz="1200" dirty="0"/>
              <a:t> pour engager </a:t>
            </a:r>
            <a:r>
              <a:rPr lang="fr-FR" sz="1200" dirty="0" smtClean="0"/>
              <a:t>cette sauvegarde</a:t>
            </a:r>
            <a:r>
              <a:rPr lang="fr-FR" sz="1200" dirty="0"/>
              <a:t>, en maîtrisant les risques </a:t>
            </a:r>
            <a:r>
              <a:rPr lang="fr-FR" sz="1200" dirty="0" smtClean="0"/>
              <a:t>sanitaires</a:t>
            </a:r>
          </a:p>
        </p:txBody>
      </p:sp>
      <p:sp>
        <p:nvSpPr>
          <p:cNvPr id="9" name="Espace réservé du texte 7"/>
          <p:cNvSpPr txBox="1">
            <a:spLocks/>
          </p:cNvSpPr>
          <p:nvPr/>
        </p:nvSpPr>
        <p:spPr bwMode="gray">
          <a:xfrm>
            <a:off x="4499992" y="886292"/>
            <a:ext cx="4509005" cy="389720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smtClean="0"/>
              <a:t>A plus long terme</a:t>
            </a:r>
          </a:p>
          <a:p>
            <a:endParaRPr lang="fr-FR" sz="400" dirty="0" smtClean="0"/>
          </a:p>
          <a:p>
            <a:pPr algn="ctr"/>
            <a:r>
              <a:rPr lang="fr-FR" sz="1200" b="1" dirty="0" smtClean="0"/>
              <a:t>Engager un chantier formation </a:t>
            </a:r>
          </a:p>
          <a:p>
            <a:pPr algn="ctr"/>
            <a:endParaRPr lang="fr-FR" sz="400" b="1" dirty="0" smtClean="0"/>
          </a:p>
          <a:p>
            <a:pPr marL="285750" indent="-285750" algn="just">
              <a:buFontTx/>
              <a:buChar char="-"/>
            </a:pPr>
            <a:r>
              <a:rPr lang="fr-FR" sz="1200" dirty="0" smtClean="0"/>
              <a:t>Formation sur les </a:t>
            </a:r>
            <a:r>
              <a:rPr lang="fr-FR" sz="1200" u="sng" dirty="0" smtClean="0"/>
              <a:t>principes</a:t>
            </a:r>
            <a:r>
              <a:rPr lang="fr-FR" sz="1200" dirty="0" smtClean="0"/>
              <a:t> de la biosécurité, à l’épreuve des études de cas</a:t>
            </a:r>
          </a:p>
          <a:p>
            <a:pPr marL="285750" indent="-285750" algn="just">
              <a:buFontTx/>
              <a:buChar char="-"/>
            </a:pPr>
            <a:r>
              <a:rPr lang="fr-FR" sz="1200" dirty="0" smtClean="0"/>
              <a:t>Formation </a:t>
            </a:r>
            <a:r>
              <a:rPr lang="fr-FR" sz="1200" u="sng" dirty="0" smtClean="0"/>
              <a:t>pratique</a:t>
            </a:r>
            <a:r>
              <a:rPr lang="fr-FR" sz="1200" dirty="0" smtClean="0"/>
              <a:t> : mise en situation, </a:t>
            </a:r>
            <a:r>
              <a:rPr lang="fr-FR" sz="1200" dirty="0"/>
              <a:t>é</a:t>
            </a:r>
            <a:r>
              <a:rPr lang="fr-FR" sz="1200" dirty="0" smtClean="0"/>
              <a:t>changes de pratiques, « </a:t>
            </a:r>
            <a:r>
              <a:rPr lang="fr-FR" sz="1200" dirty="0" err="1" smtClean="0"/>
              <a:t>serious</a:t>
            </a:r>
            <a:r>
              <a:rPr lang="fr-FR" sz="1200" dirty="0" smtClean="0"/>
              <a:t> </a:t>
            </a:r>
            <a:r>
              <a:rPr lang="fr-FR" sz="1200" dirty="0" err="1" smtClean="0"/>
              <a:t>game</a:t>
            </a:r>
            <a:r>
              <a:rPr lang="fr-FR" sz="1200" dirty="0" smtClean="0"/>
              <a:t> », approche participative</a:t>
            </a:r>
          </a:p>
          <a:p>
            <a:pPr marL="285750" indent="-285750" algn="just">
              <a:buFontTx/>
              <a:buChar char="-"/>
            </a:pPr>
            <a:r>
              <a:rPr lang="fr-FR" sz="1200" dirty="0" smtClean="0"/>
              <a:t>Formation </a:t>
            </a:r>
            <a:r>
              <a:rPr lang="fr-FR" sz="1200" dirty="0"/>
              <a:t>initiale et continue, quel que soit le </a:t>
            </a:r>
            <a:r>
              <a:rPr lang="fr-FR" sz="1200" dirty="0" smtClean="0"/>
              <a:t>système </a:t>
            </a:r>
            <a:r>
              <a:rPr lang="fr-FR" sz="1200" dirty="0"/>
              <a:t>de production </a:t>
            </a:r>
            <a:endParaRPr lang="fr-FR" sz="1200" dirty="0" smtClean="0"/>
          </a:p>
          <a:p>
            <a:pPr marL="285750" indent="-285750" algn="just">
              <a:buFontTx/>
              <a:buChar char="-"/>
            </a:pPr>
            <a:r>
              <a:rPr lang="fr-FR" sz="1200" dirty="0" smtClean="0"/>
              <a:t>Formation régulière</a:t>
            </a:r>
          </a:p>
          <a:p>
            <a:pPr marL="285750" indent="-285750" algn="just">
              <a:buFontTx/>
              <a:buChar char="-"/>
            </a:pPr>
            <a:endParaRPr lang="fr-FR" sz="400" dirty="0" smtClean="0"/>
          </a:p>
          <a:p>
            <a:pPr algn="just"/>
            <a:r>
              <a:rPr lang="fr-FR" sz="1200" b="1" dirty="0" smtClean="0"/>
              <a:t>Complété </a:t>
            </a:r>
            <a:r>
              <a:rPr lang="fr-FR" sz="1200" b="1" dirty="0"/>
              <a:t>par </a:t>
            </a:r>
            <a:r>
              <a:rPr lang="fr-FR" sz="1200" b="1" dirty="0" smtClean="0"/>
              <a:t>un </a:t>
            </a:r>
            <a:r>
              <a:rPr lang="fr-FR" sz="1200" b="1" dirty="0"/>
              <a:t>cahier des </a:t>
            </a:r>
            <a:r>
              <a:rPr lang="fr-FR" sz="1200" b="1" dirty="0" smtClean="0"/>
              <a:t>charges ou une charte</a:t>
            </a:r>
            <a:r>
              <a:rPr lang="fr-FR" sz="1200" dirty="0" smtClean="0"/>
              <a:t>, adaptés </a:t>
            </a:r>
            <a:r>
              <a:rPr lang="fr-FR" sz="1200" dirty="0"/>
              <a:t>à chaque système de </a:t>
            </a:r>
            <a:r>
              <a:rPr lang="fr-FR" sz="1200" dirty="0" smtClean="0"/>
              <a:t>production </a:t>
            </a:r>
            <a:r>
              <a:rPr lang="fr-FR" sz="1200" dirty="0"/>
              <a:t>en matière de </a:t>
            </a:r>
            <a:r>
              <a:rPr lang="fr-FR" sz="1200" dirty="0" smtClean="0"/>
              <a:t>biosécurité </a:t>
            </a:r>
            <a:r>
              <a:rPr lang="fr-FR" sz="1200" dirty="0" smtClean="0">
                <a:sym typeface="Wingdings" panose="05000000000000000000" pitchFamily="2" charset="2"/>
              </a:rPr>
              <a:t> </a:t>
            </a:r>
            <a:r>
              <a:rPr lang="fr-FR" sz="1200" dirty="0" smtClean="0"/>
              <a:t>poursuite des </a:t>
            </a:r>
            <a:r>
              <a:rPr lang="fr-FR" sz="1200" dirty="0"/>
              <a:t>actions de sensibilisation, </a:t>
            </a:r>
            <a:r>
              <a:rPr lang="fr-FR" sz="1200" dirty="0" smtClean="0"/>
              <a:t>au-delà de la formation</a:t>
            </a:r>
          </a:p>
          <a:p>
            <a:pPr marL="285750" indent="-285750" algn="just">
              <a:buFontTx/>
              <a:buChar char="-"/>
            </a:pPr>
            <a:endParaRPr lang="fr-FR" sz="1200" b="1" dirty="0">
              <a:solidFill>
                <a:srgbClr val="FF9940"/>
              </a:solidFill>
            </a:endParaRPr>
          </a:p>
        </p:txBody>
      </p:sp>
      <p:sp>
        <p:nvSpPr>
          <p:cNvPr id="10"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1" name="Espace réservé de la date 3"/>
          <p:cNvSpPr>
            <a:spLocks noGrp="1"/>
          </p:cNvSpPr>
          <p:nvPr>
            <p:ph type="dt" sz="half" idx="4294967295"/>
          </p:nvPr>
        </p:nvSpPr>
        <p:spPr>
          <a:xfrm>
            <a:off x="7848134" y="4827284"/>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3196490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372200" y="4850399"/>
            <a:ext cx="1350000" cy="211929"/>
          </a:xfrm>
        </p:spPr>
        <p:txBody>
          <a:bodyPr/>
          <a:lstStyle/>
          <a:p>
            <a:fld id="{733122C9-A0B9-462F-8757-0847AD287B63}" type="slidenum">
              <a:rPr lang="fr-FR" smtClean="0"/>
              <a:pPr/>
              <a:t>19</a:t>
            </a:fld>
            <a:endParaRPr lang="fr-FR" dirty="0"/>
          </a:p>
        </p:txBody>
      </p:sp>
      <p:sp>
        <p:nvSpPr>
          <p:cNvPr id="3" name="Titre 2"/>
          <p:cNvSpPr>
            <a:spLocks noGrp="1"/>
          </p:cNvSpPr>
          <p:nvPr>
            <p:ph type="title"/>
          </p:nvPr>
        </p:nvSpPr>
        <p:spPr/>
        <p:txBody>
          <a:bodyPr/>
          <a:lstStyle/>
          <a:p>
            <a:r>
              <a:rPr lang="fr-FR" dirty="0" smtClean="0"/>
              <a:t>Pistes d’amélioration</a:t>
            </a:r>
            <a:br>
              <a:rPr lang="fr-FR" dirty="0" smtClean="0"/>
            </a:br>
            <a:r>
              <a:rPr lang="fr-FR" dirty="0" smtClean="0">
                <a:solidFill>
                  <a:schemeClr val="accent2"/>
                </a:solidFill>
              </a:rPr>
              <a:t>2.3 L’enjeu d’organisation des productions</a:t>
            </a:r>
            <a:endParaRPr lang="fr-FR" dirty="0">
              <a:solidFill>
                <a:schemeClr val="accent2"/>
              </a:solidFill>
            </a:endParaRPr>
          </a:p>
        </p:txBody>
      </p:sp>
      <p:sp>
        <p:nvSpPr>
          <p:cNvPr id="8" name="Espace réservé du texte 7"/>
          <p:cNvSpPr>
            <a:spLocks noGrp="1"/>
          </p:cNvSpPr>
          <p:nvPr>
            <p:ph type="body" sz="quarter" idx="4294967295"/>
          </p:nvPr>
        </p:nvSpPr>
        <p:spPr>
          <a:xfrm>
            <a:off x="275431" y="1171757"/>
            <a:ext cx="8640960" cy="3272201"/>
          </a:xfrm>
          <a:prstGeom prst="rect">
            <a:avLst/>
          </a:prstGeom>
        </p:spPr>
        <p:txBody>
          <a:bodyPr/>
          <a:lstStyle/>
          <a:p>
            <a:pPr algn="ctr"/>
            <a:endParaRPr lang="fr-FR" sz="300" b="1" dirty="0" smtClean="0"/>
          </a:p>
          <a:p>
            <a:pPr algn="just"/>
            <a:r>
              <a:rPr lang="fr-FR" sz="1400" dirty="0"/>
              <a:t>La survenue d’une infection avec un virus IAHP </a:t>
            </a:r>
            <a:r>
              <a:rPr lang="fr-FR" sz="1400" b="1" dirty="0"/>
              <a:t>hautement contagieux</a:t>
            </a:r>
            <a:r>
              <a:rPr lang="fr-FR" sz="1400" dirty="0"/>
              <a:t>, </a:t>
            </a:r>
            <a:endParaRPr lang="fr-FR" sz="1400" dirty="0" smtClean="0"/>
          </a:p>
          <a:p>
            <a:pPr marL="285750" indent="-285750" algn="just">
              <a:buFontTx/>
              <a:buChar char="-"/>
            </a:pPr>
            <a:r>
              <a:rPr lang="fr-FR" sz="1400" dirty="0" smtClean="0"/>
              <a:t>dans </a:t>
            </a:r>
            <a:r>
              <a:rPr lang="fr-FR" sz="1400" dirty="0"/>
              <a:t>une </a:t>
            </a:r>
            <a:r>
              <a:rPr lang="fr-FR" sz="1400" b="1" dirty="0"/>
              <a:t>zone extrêmement dense d’élevages</a:t>
            </a:r>
            <a:r>
              <a:rPr lang="fr-FR" sz="1400" dirty="0"/>
              <a:t>, comportant de nombreuses unités d’élevage de canards (et de dindes en Italie), </a:t>
            </a:r>
            <a:r>
              <a:rPr lang="fr-FR" sz="1400" b="1" dirty="0"/>
              <a:t>espèces très réceptives </a:t>
            </a:r>
            <a:r>
              <a:rPr lang="fr-FR" sz="1400" dirty="0"/>
              <a:t>aux virus IAHP et </a:t>
            </a:r>
            <a:r>
              <a:rPr lang="fr-FR" sz="1400" b="1" dirty="0"/>
              <a:t>très excrétrices</a:t>
            </a:r>
            <a:r>
              <a:rPr lang="fr-FR" sz="1400" dirty="0"/>
              <a:t>, </a:t>
            </a:r>
            <a:endParaRPr lang="fr-FR" sz="1400" dirty="0" smtClean="0"/>
          </a:p>
          <a:p>
            <a:pPr marL="285750" indent="-285750" algn="just">
              <a:buFontTx/>
              <a:buChar char="-"/>
            </a:pPr>
            <a:r>
              <a:rPr lang="fr-FR" sz="1400" dirty="0" smtClean="0"/>
              <a:t>et </a:t>
            </a:r>
            <a:r>
              <a:rPr lang="fr-FR" sz="1400" dirty="0"/>
              <a:t>la </a:t>
            </a:r>
            <a:r>
              <a:rPr lang="fr-FR" sz="1400" b="1" dirty="0"/>
              <a:t>grande diversité des espèces de volailles </a:t>
            </a:r>
            <a:r>
              <a:rPr lang="fr-FR" sz="1400" dirty="0"/>
              <a:t>produites sur une même </a:t>
            </a:r>
            <a:r>
              <a:rPr lang="fr-FR" sz="1400" dirty="0" smtClean="0"/>
              <a:t>zone, </a:t>
            </a:r>
            <a:r>
              <a:rPr lang="fr-FR" sz="1400" dirty="0"/>
              <a:t>avec le croisement de l’ensemble des activités d’élevages, des intervenants et des mouvements de tous les maillons de ces filières </a:t>
            </a:r>
            <a:r>
              <a:rPr lang="fr-FR" sz="1400" dirty="0" smtClean="0"/>
              <a:t>;</a:t>
            </a:r>
          </a:p>
          <a:p>
            <a:pPr algn="just"/>
            <a:r>
              <a:rPr lang="fr-FR" sz="1400" dirty="0" smtClean="0"/>
              <a:t>conduit </a:t>
            </a:r>
            <a:r>
              <a:rPr lang="fr-FR" sz="1400" dirty="0"/>
              <a:t>à ce que la </a:t>
            </a:r>
            <a:r>
              <a:rPr lang="fr-FR" sz="1400" b="1" dirty="0"/>
              <a:t>biosécurité </a:t>
            </a:r>
            <a:r>
              <a:rPr lang="fr-FR" sz="1400" b="1" dirty="0" smtClean="0"/>
              <a:t>ordinaire, voire élevée en </a:t>
            </a:r>
            <a:r>
              <a:rPr lang="fr-FR" sz="1400" b="1" dirty="0"/>
              <a:t>élevage ne </a:t>
            </a:r>
            <a:r>
              <a:rPr lang="fr-FR" sz="1400" b="1" dirty="0" smtClean="0"/>
              <a:t>suffit </a:t>
            </a:r>
            <a:r>
              <a:rPr lang="fr-FR" sz="1400" b="1" dirty="0"/>
              <a:t>pas à maîtriser, seule</a:t>
            </a:r>
            <a:r>
              <a:rPr lang="fr-FR" sz="1400" dirty="0"/>
              <a:t>, la diffusion de l’infection. </a:t>
            </a:r>
            <a:endParaRPr lang="fr-FR" sz="1400" dirty="0" smtClean="0"/>
          </a:p>
          <a:p>
            <a:pPr algn="just"/>
            <a:endParaRPr lang="fr-FR" sz="300" dirty="0" smtClean="0"/>
          </a:p>
          <a:p>
            <a:pPr algn="just"/>
            <a:endParaRPr lang="fr-FR" sz="300" dirty="0" smtClean="0"/>
          </a:p>
          <a:p>
            <a:pPr algn="ctr"/>
            <a:r>
              <a:rPr lang="fr-FR" sz="1400" b="1" dirty="0" smtClean="0">
                <a:solidFill>
                  <a:srgbClr val="00AC8C"/>
                </a:solidFill>
              </a:rPr>
              <a:t>Des </a:t>
            </a:r>
            <a:r>
              <a:rPr lang="fr-FR" sz="1400" b="1" dirty="0">
                <a:solidFill>
                  <a:srgbClr val="00AC8C"/>
                </a:solidFill>
              </a:rPr>
              <a:t>mesures complémentaires paraissent indispensables. </a:t>
            </a:r>
            <a:endParaRPr lang="fr-FR" sz="1400" b="1" dirty="0" smtClean="0">
              <a:solidFill>
                <a:srgbClr val="00AC8C"/>
              </a:solidFill>
            </a:endParaRPr>
          </a:p>
        </p:txBody>
      </p:sp>
      <p:sp>
        <p:nvSpPr>
          <p:cNvPr id="7"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9" name="Espace réservé de la date 3"/>
          <p:cNvSpPr>
            <a:spLocks noGrp="1"/>
          </p:cNvSpPr>
          <p:nvPr>
            <p:ph type="dt" sz="half" idx="4294967295"/>
          </p:nvPr>
        </p:nvSpPr>
        <p:spPr>
          <a:xfrm>
            <a:off x="7848134" y="4850399"/>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81558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p:txBody>
          <a:bodyPr/>
          <a:lstStyle/>
          <a:p>
            <a:r>
              <a:rPr lang="fr-FR" dirty="0"/>
              <a:t>1 — </a:t>
            </a:r>
            <a:r>
              <a:rPr lang="fr-FR" dirty="0" smtClean="0"/>
              <a:t>Retour sur les épizooties 2021-22</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a:t>
            </a:fld>
            <a:endParaRPr lang="fr-FR" dirty="0"/>
          </a:p>
        </p:txBody>
      </p:sp>
      <p:sp>
        <p:nvSpPr>
          <p:cNvPr id="6" name="Espace réservé de la date 5">
            <a:extLst>
              <a:ext uri="{FF2B5EF4-FFF2-40B4-BE49-F238E27FC236}">
                <a16:creationId xmlns:a16="http://schemas.microsoft.com/office/drawing/2014/main" id="{AF124399-41E0-4D5B-A8C6-163AFA71A280}"/>
              </a:ext>
            </a:extLst>
          </p:cNvPr>
          <p:cNvSpPr>
            <a:spLocks noGrp="1"/>
          </p:cNvSpPr>
          <p:nvPr>
            <p:ph type="dt" sz="half" idx="17"/>
          </p:nvPr>
        </p:nvSpPr>
        <p:spPr/>
        <p:txBody>
          <a:bodyPr/>
          <a:lstStyle/>
          <a:p>
            <a:r>
              <a:rPr lang="fr-FR" dirty="0"/>
              <a:t>0</a:t>
            </a:r>
            <a:r>
              <a:rPr lang="fr-FR" dirty="0" smtClean="0"/>
              <a:t>4/10/2022</a:t>
            </a:r>
            <a:endParaRPr lang="fr-FR" dirty="0"/>
          </a:p>
        </p:txBody>
      </p:sp>
      <p:sp>
        <p:nvSpPr>
          <p:cNvPr id="7"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p:txBody>
          <a:bodyPr/>
          <a:lstStyle/>
          <a:p>
            <a:r>
              <a:rPr lang="fr-FR" dirty="0" smtClean="0"/>
              <a:t>Retour d’expérience épizootie 2021-2022 en France</a:t>
            </a:r>
            <a:endParaRPr lang="fr-FR" dirty="0"/>
          </a:p>
        </p:txBody>
      </p:sp>
    </p:spTree>
    <p:extLst>
      <p:ext uri="{BB962C8B-B14F-4D97-AF65-F5344CB8AC3E}">
        <p14:creationId xmlns:p14="http://schemas.microsoft.com/office/powerpoint/2010/main" val="377324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372200" y="4860216"/>
            <a:ext cx="1350000" cy="211929"/>
          </a:xfrm>
        </p:spPr>
        <p:txBody>
          <a:bodyPr/>
          <a:lstStyle/>
          <a:p>
            <a:fld id="{733122C9-A0B9-462F-8757-0847AD287B63}" type="slidenum">
              <a:rPr lang="fr-FR" smtClean="0"/>
              <a:pPr/>
              <a:t>20</a:t>
            </a:fld>
            <a:endParaRPr lang="fr-FR" dirty="0"/>
          </a:p>
        </p:txBody>
      </p:sp>
      <p:sp>
        <p:nvSpPr>
          <p:cNvPr id="3" name="Titre 2"/>
          <p:cNvSpPr>
            <a:spLocks noGrp="1"/>
          </p:cNvSpPr>
          <p:nvPr>
            <p:ph type="title"/>
          </p:nvPr>
        </p:nvSpPr>
        <p:spPr/>
        <p:txBody>
          <a:bodyPr/>
          <a:lstStyle/>
          <a:p>
            <a:r>
              <a:rPr lang="fr-FR" dirty="0" smtClean="0"/>
              <a:t>Pistes d’amélioration</a:t>
            </a:r>
            <a:br>
              <a:rPr lang="fr-FR" dirty="0" smtClean="0"/>
            </a:br>
            <a:r>
              <a:rPr lang="fr-FR" dirty="0" smtClean="0">
                <a:solidFill>
                  <a:schemeClr val="accent2"/>
                </a:solidFill>
              </a:rPr>
              <a:t>2.3 L’enjeu d’organisation des productions</a:t>
            </a:r>
            <a:endParaRPr lang="fr-FR" dirty="0">
              <a:solidFill>
                <a:schemeClr val="accent2"/>
              </a:solidFill>
            </a:endParaRPr>
          </a:p>
        </p:txBody>
      </p:sp>
      <p:sp>
        <p:nvSpPr>
          <p:cNvPr id="7" name="Espace réservé du texte 7"/>
          <p:cNvSpPr>
            <a:spLocks noGrp="1"/>
          </p:cNvSpPr>
          <p:nvPr>
            <p:ph type="body" sz="quarter" idx="4294967295"/>
          </p:nvPr>
        </p:nvSpPr>
        <p:spPr>
          <a:xfrm>
            <a:off x="107504" y="987187"/>
            <a:ext cx="4464496" cy="3672488"/>
          </a:xfrm>
          <a:prstGeom prst="rect">
            <a:avLst/>
          </a:prstGeom>
        </p:spPr>
        <p:txBody>
          <a:bodyPr/>
          <a:lstStyle/>
          <a:p>
            <a:pPr algn="ctr"/>
            <a:r>
              <a:rPr lang="fr-FR" sz="1600" b="1" dirty="0" smtClean="0"/>
              <a:t>A court terme</a:t>
            </a:r>
            <a:endParaRPr lang="fr-FR" sz="400" b="1" dirty="0" smtClean="0"/>
          </a:p>
          <a:p>
            <a:pPr algn="ctr"/>
            <a:endParaRPr lang="fr-FR" sz="400" b="1" dirty="0" smtClean="0"/>
          </a:p>
          <a:p>
            <a:pPr marL="285750" indent="-285750">
              <a:buFont typeface="Wingdings" panose="05000000000000000000" pitchFamily="2" charset="2"/>
              <a:buChar char="§"/>
            </a:pPr>
            <a:r>
              <a:rPr lang="fr-FR" sz="1200" dirty="0" smtClean="0"/>
              <a:t>Les filières doivent s’organiser « en temps de paix » pour définir comment </a:t>
            </a:r>
            <a:r>
              <a:rPr lang="fr-FR" sz="1200" b="1" dirty="0" smtClean="0"/>
              <a:t>limiter l’accès aux élevages aux seuls intervenants incontournables</a:t>
            </a:r>
            <a:r>
              <a:rPr lang="fr-FR" sz="1200" dirty="0" smtClean="0"/>
              <a:t> et leur déléguer, ainsi qu’aux éleveurs, les autres interventions en période à risque élevé.</a:t>
            </a:r>
          </a:p>
          <a:p>
            <a:pPr marL="285750" indent="-285750">
              <a:buFont typeface="Wingdings" panose="05000000000000000000" pitchFamily="2" charset="2"/>
              <a:buChar char="§"/>
            </a:pPr>
            <a:r>
              <a:rPr lang="fr-FR" sz="1200" dirty="0"/>
              <a:t>D</a:t>
            </a:r>
            <a:r>
              <a:rPr lang="fr-FR" sz="1200" dirty="0" smtClean="0"/>
              <a:t>essiner </a:t>
            </a:r>
            <a:r>
              <a:rPr lang="fr-FR" sz="1200" dirty="0"/>
              <a:t>« en temps de paix » un schéma de réorganisation permettant de mettre en place un </a:t>
            </a:r>
            <a:r>
              <a:rPr lang="fr-FR" sz="1200" b="1" dirty="0"/>
              <a:t>cloisonnement géographique des activités </a:t>
            </a:r>
            <a:r>
              <a:rPr lang="fr-FR" sz="1200" b="1" dirty="0" smtClean="0"/>
              <a:t>aviaires</a:t>
            </a:r>
            <a:r>
              <a:rPr lang="fr-FR" sz="1200" dirty="0"/>
              <a:t>. </a:t>
            </a:r>
            <a:endParaRPr lang="fr-FR" sz="1200" dirty="0" smtClean="0"/>
          </a:p>
          <a:p>
            <a:pPr marL="285750" indent="-285750">
              <a:buFont typeface="Wingdings" panose="05000000000000000000" pitchFamily="2" charset="2"/>
              <a:buChar char="§"/>
            </a:pPr>
            <a:r>
              <a:rPr lang="fr-FR" sz="1200" b="1" i="1" dirty="0" smtClean="0"/>
              <a:t>A minima</a:t>
            </a:r>
            <a:r>
              <a:rPr lang="fr-FR" sz="1200" b="1" dirty="0" smtClean="0"/>
              <a:t> : véhicules </a:t>
            </a:r>
            <a:r>
              <a:rPr lang="fr-FR" sz="1200" b="1" dirty="0"/>
              <a:t>dédiés entre ZR et ZI</a:t>
            </a:r>
            <a:r>
              <a:rPr lang="fr-FR" sz="1200" b="1" dirty="0" smtClean="0"/>
              <a:t>.</a:t>
            </a:r>
          </a:p>
          <a:p>
            <a:pPr marL="285750" indent="-285750">
              <a:buFont typeface="Wingdings" panose="05000000000000000000" pitchFamily="2" charset="2"/>
              <a:buChar char="§"/>
            </a:pPr>
            <a:r>
              <a:rPr lang="fr-FR" sz="1200" b="1" dirty="0" smtClean="0"/>
              <a:t>Réduire </a:t>
            </a:r>
            <a:r>
              <a:rPr lang="fr-FR" sz="1200" b="1" dirty="0"/>
              <a:t>drastiquement le nombre de lots de canards </a:t>
            </a:r>
            <a:r>
              <a:rPr lang="fr-FR" sz="1200" dirty="0"/>
              <a:t>présents sur les zones de fortes densités d’élevages aviaires </a:t>
            </a:r>
            <a:r>
              <a:rPr lang="fr-FR" sz="1200" b="1" dirty="0"/>
              <a:t>en période à risque</a:t>
            </a:r>
            <a:r>
              <a:rPr lang="fr-FR" sz="1200" dirty="0" smtClean="0"/>
              <a:t>.</a:t>
            </a:r>
          </a:p>
          <a:p>
            <a:pPr marL="285750" indent="-285750">
              <a:buFont typeface="Wingdings" panose="05000000000000000000" pitchFamily="2" charset="2"/>
              <a:buChar char="§"/>
            </a:pPr>
            <a:r>
              <a:rPr lang="fr-FR" sz="1200" b="1" dirty="0"/>
              <a:t>stations de lavage et nettoyage-désinfection : </a:t>
            </a:r>
            <a:r>
              <a:rPr lang="fr-FR" sz="1200" b="1" dirty="0" smtClean="0"/>
              <a:t>accélérer </a:t>
            </a:r>
            <a:r>
              <a:rPr lang="fr-FR" sz="1200" b="1" dirty="0"/>
              <a:t>leur déploiement </a:t>
            </a:r>
            <a:r>
              <a:rPr lang="fr-FR" sz="1200" dirty="0"/>
              <a:t>dans les zones critiques identifiées</a:t>
            </a:r>
            <a:endParaRPr lang="fr-FR" sz="1200" dirty="0" smtClean="0"/>
          </a:p>
        </p:txBody>
      </p:sp>
      <p:sp>
        <p:nvSpPr>
          <p:cNvPr id="9" name="Espace réservé du texte 7"/>
          <p:cNvSpPr txBox="1">
            <a:spLocks/>
          </p:cNvSpPr>
          <p:nvPr/>
        </p:nvSpPr>
        <p:spPr bwMode="gray">
          <a:xfrm>
            <a:off x="4682872" y="987187"/>
            <a:ext cx="4353624" cy="366005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smtClean="0"/>
              <a:t>A plus long terme</a:t>
            </a:r>
          </a:p>
          <a:p>
            <a:pPr algn="ctr"/>
            <a:endParaRPr lang="fr-FR" sz="400" dirty="0" smtClean="0"/>
          </a:p>
          <a:p>
            <a:pPr marL="285750" indent="-285750">
              <a:buFont typeface="Wingdings" panose="05000000000000000000" pitchFamily="2" charset="2"/>
              <a:buChar char="§"/>
            </a:pPr>
            <a:r>
              <a:rPr lang="fr-FR" sz="1200" b="1" dirty="0" smtClean="0"/>
              <a:t>Objectif </a:t>
            </a:r>
            <a:r>
              <a:rPr lang="fr-FR" sz="1200" b="1" dirty="0"/>
              <a:t>structurel </a:t>
            </a:r>
            <a:r>
              <a:rPr lang="fr-FR" sz="1200" dirty="0" smtClean="0"/>
              <a:t>: </a:t>
            </a:r>
            <a:r>
              <a:rPr lang="fr-FR" sz="1200" b="1" dirty="0" smtClean="0"/>
              <a:t>diminution </a:t>
            </a:r>
            <a:r>
              <a:rPr lang="fr-FR" sz="1200" b="1" dirty="0"/>
              <a:t>durable de la densité des élevages de canards dans certaines </a:t>
            </a:r>
            <a:r>
              <a:rPr lang="fr-FR" sz="1200" b="1" dirty="0" smtClean="0"/>
              <a:t>zones</a:t>
            </a:r>
            <a:r>
              <a:rPr lang="fr-FR" sz="1200" dirty="0" smtClean="0"/>
              <a:t>. Attention </a:t>
            </a:r>
            <a:r>
              <a:rPr lang="fr-FR" sz="1200" dirty="0"/>
              <a:t>au risque de </a:t>
            </a:r>
            <a:r>
              <a:rPr lang="fr-FR" sz="1200" dirty="0" smtClean="0"/>
              <a:t>déconcentrer </a:t>
            </a:r>
            <a:r>
              <a:rPr lang="fr-FR" sz="1200" dirty="0"/>
              <a:t>par endroits pour concentrer dans </a:t>
            </a:r>
            <a:r>
              <a:rPr lang="fr-FR" sz="1200" dirty="0" smtClean="0"/>
              <a:t>d’autres</a:t>
            </a:r>
          </a:p>
          <a:p>
            <a:pPr marL="285750" indent="-285750">
              <a:buFont typeface="Wingdings" panose="05000000000000000000" pitchFamily="2" charset="2"/>
              <a:buChar char="§"/>
            </a:pPr>
            <a:r>
              <a:rPr lang="fr-FR" sz="1200" b="1" dirty="0" smtClean="0"/>
              <a:t>Autorisation d’exploiter </a:t>
            </a:r>
            <a:r>
              <a:rPr lang="fr-FR" sz="1200" dirty="0" smtClean="0"/>
              <a:t>dépendante de </a:t>
            </a:r>
            <a:r>
              <a:rPr lang="fr-FR" sz="1200" b="1" dirty="0" smtClean="0"/>
              <a:t>critères</a:t>
            </a:r>
            <a:r>
              <a:rPr lang="fr-FR" sz="1200" dirty="0" smtClean="0"/>
              <a:t> non seulement environnementaux mais aussi </a:t>
            </a:r>
            <a:r>
              <a:rPr lang="fr-FR" sz="1200" b="1" dirty="0" smtClean="0"/>
              <a:t>sanitaires</a:t>
            </a:r>
          </a:p>
          <a:p>
            <a:pPr marL="285750" indent="-285750">
              <a:buFont typeface="Wingdings" panose="05000000000000000000" pitchFamily="2" charset="2"/>
              <a:buChar char="§"/>
            </a:pPr>
            <a:r>
              <a:rPr lang="fr-FR" sz="1200" dirty="0"/>
              <a:t>La conception des bâtiments d’élevage de palmipèdes devrait intégrer la nécessité du </a:t>
            </a:r>
            <a:r>
              <a:rPr lang="fr-FR" sz="1200" b="1" dirty="0"/>
              <a:t>stockage de la </a:t>
            </a:r>
            <a:r>
              <a:rPr lang="fr-FR" sz="1200" b="1" dirty="0" smtClean="0"/>
              <a:t>paille </a:t>
            </a:r>
            <a:r>
              <a:rPr lang="fr-FR" sz="1200" dirty="0" smtClean="0"/>
              <a:t>et </a:t>
            </a:r>
            <a:r>
              <a:rPr lang="fr-FR" sz="1200" dirty="0"/>
              <a:t>de </a:t>
            </a:r>
            <a:r>
              <a:rPr lang="fr-FR" sz="1200" dirty="0" smtClean="0"/>
              <a:t>sa </a:t>
            </a:r>
            <a:r>
              <a:rPr lang="fr-FR" sz="1200" dirty="0"/>
              <a:t>manipulation </a:t>
            </a:r>
            <a:r>
              <a:rPr lang="fr-FR" sz="1200" b="1" dirty="0"/>
              <a:t>à </a:t>
            </a:r>
            <a:r>
              <a:rPr lang="fr-FR" sz="1200" b="1" dirty="0" smtClean="0"/>
              <a:t>l’abri</a:t>
            </a:r>
          </a:p>
          <a:p>
            <a:pPr marL="285750" indent="-285750">
              <a:buFont typeface="Wingdings" panose="05000000000000000000" pitchFamily="2" charset="2"/>
              <a:buChar char="§"/>
            </a:pPr>
            <a:r>
              <a:rPr lang="fr-FR" sz="1200" dirty="0"/>
              <a:t>R</a:t>
            </a:r>
            <a:r>
              <a:rPr lang="fr-FR" sz="1200" dirty="0" smtClean="0"/>
              <a:t>epenser le </a:t>
            </a:r>
            <a:r>
              <a:rPr lang="fr-FR" sz="1200" b="1" dirty="0" smtClean="0"/>
              <a:t>positionnement </a:t>
            </a:r>
            <a:r>
              <a:rPr lang="fr-FR" sz="1200" b="1" dirty="0"/>
              <a:t>des unités de reproducteurs </a:t>
            </a:r>
            <a:r>
              <a:rPr lang="fr-FR" sz="1200" dirty="0"/>
              <a:t>des filières </a:t>
            </a:r>
            <a:r>
              <a:rPr lang="fr-FR" sz="1200" dirty="0" smtClean="0"/>
              <a:t>avicoles : réglementation pour </a:t>
            </a:r>
            <a:r>
              <a:rPr lang="fr-FR" sz="1200" dirty="0"/>
              <a:t>interdire  l'installation de certains élevages à proximité des sites très sensibles</a:t>
            </a:r>
          </a:p>
        </p:txBody>
      </p:sp>
      <p:sp>
        <p:nvSpPr>
          <p:cNvPr id="8"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0" name="Espace réservé de la date 3"/>
          <p:cNvSpPr>
            <a:spLocks noGrp="1"/>
          </p:cNvSpPr>
          <p:nvPr>
            <p:ph type="dt" sz="half" idx="4294967295"/>
          </p:nvPr>
        </p:nvSpPr>
        <p:spPr>
          <a:xfrm>
            <a:off x="7812360" y="4860216"/>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919656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44208" y="4843082"/>
            <a:ext cx="1350000" cy="211929"/>
          </a:xfrm>
        </p:spPr>
        <p:txBody>
          <a:bodyPr/>
          <a:lstStyle/>
          <a:p>
            <a:fld id="{733122C9-A0B9-462F-8757-0847AD287B63}" type="slidenum">
              <a:rPr lang="fr-FR" smtClean="0"/>
              <a:pPr/>
              <a:t>21</a:t>
            </a:fld>
            <a:endParaRPr lang="fr-FR" dirty="0"/>
          </a:p>
        </p:txBody>
      </p:sp>
      <p:sp>
        <p:nvSpPr>
          <p:cNvPr id="3" name="Titre 2"/>
          <p:cNvSpPr>
            <a:spLocks noGrp="1"/>
          </p:cNvSpPr>
          <p:nvPr>
            <p:ph type="title"/>
          </p:nvPr>
        </p:nvSpPr>
        <p:spPr>
          <a:xfrm>
            <a:off x="275431" y="278549"/>
            <a:ext cx="8157703" cy="781033"/>
          </a:xfrm>
        </p:spPr>
        <p:txBody>
          <a:bodyPr/>
          <a:lstStyle/>
          <a:p>
            <a:r>
              <a:rPr lang="fr-FR" dirty="0" smtClean="0"/>
              <a:t>Pistes d’amélioration</a:t>
            </a:r>
            <a:br>
              <a:rPr lang="fr-FR" dirty="0" smtClean="0"/>
            </a:br>
            <a:r>
              <a:rPr lang="fr-FR" dirty="0" smtClean="0">
                <a:solidFill>
                  <a:schemeClr val="accent2"/>
                </a:solidFill>
              </a:rPr>
              <a:t>2.4 </a:t>
            </a:r>
            <a:r>
              <a:rPr lang="fr-FR" sz="1800" dirty="0" smtClean="0">
                <a:solidFill>
                  <a:schemeClr val="accent2"/>
                </a:solidFill>
              </a:rPr>
              <a:t>L’organisation prévisionnelle des territoires pour la gestion des crises</a:t>
            </a:r>
            <a:endParaRPr lang="fr-FR" sz="1800" dirty="0">
              <a:solidFill>
                <a:schemeClr val="accent2"/>
              </a:solidFill>
            </a:endParaRPr>
          </a:p>
        </p:txBody>
      </p:sp>
      <p:sp>
        <p:nvSpPr>
          <p:cNvPr id="8" name="Espace réservé du texte 7"/>
          <p:cNvSpPr>
            <a:spLocks noGrp="1"/>
          </p:cNvSpPr>
          <p:nvPr>
            <p:ph type="body" sz="quarter" idx="4294967295"/>
          </p:nvPr>
        </p:nvSpPr>
        <p:spPr>
          <a:xfrm>
            <a:off x="179512" y="987574"/>
            <a:ext cx="4104456" cy="3227722"/>
          </a:xfrm>
          <a:prstGeom prst="rect">
            <a:avLst/>
          </a:prstGeom>
        </p:spPr>
        <p:txBody>
          <a:bodyPr/>
          <a:lstStyle/>
          <a:p>
            <a:pPr algn="ctr"/>
            <a:r>
              <a:rPr lang="fr-FR" sz="1600" b="1" dirty="0" smtClean="0"/>
              <a:t>A court terme</a:t>
            </a:r>
            <a:endParaRPr lang="fr-FR" sz="400" b="1" dirty="0" smtClean="0"/>
          </a:p>
          <a:p>
            <a:pPr algn="ctr"/>
            <a:endParaRPr lang="fr-FR" sz="400" b="1" dirty="0" smtClean="0"/>
          </a:p>
          <a:p>
            <a:pPr marL="285750" indent="-285750">
              <a:buFont typeface="Wingdings" panose="05000000000000000000" pitchFamily="2" charset="2"/>
              <a:buChar char="§"/>
            </a:pPr>
            <a:r>
              <a:rPr lang="fr-FR" sz="1200" dirty="0" smtClean="0"/>
              <a:t>Nécessité </a:t>
            </a:r>
            <a:r>
              <a:rPr lang="fr-FR" sz="1200" dirty="0"/>
              <a:t>pour chaque département d’</a:t>
            </a:r>
            <a:r>
              <a:rPr lang="fr-FR" sz="1200" b="1" dirty="0"/>
              <a:t>identifier les moyens alternatifs à </a:t>
            </a:r>
            <a:r>
              <a:rPr lang="fr-FR" sz="1200" b="1" dirty="0" smtClean="0"/>
              <a:t>l’équarrissage</a:t>
            </a:r>
            <a:r>
              <a:rPr lang="fr-FR" sz="1200" dirty="0" smtClean="0"/>
              <a:t> à </a:t>
            </a:r>
            <a:r>
              <a:rPr lang="fr-FR" sz="1200" dirty="0"/>
              <a:t>l’échelle du département, de la commune et de </a:t>
            </a:r>
            <a:r>
              <a:rPr lang="fr-FR" sz="1200" dirty="0" smtClean="0"/>
              <a:t>l’élevage</a:t>
            </a:r>
          </a:p>
          <a:p>
            <a:pPr marL="285750" indent="-285750">
              <a:buFont typeface="Wingdings" panose="05000000000000000000" pitchFamily="2" charset="2"/>
              <a:buChar char="§"/>
            </a:pPr>
            <a:endParaRPr lang="fr-FR" sz="1200" dirty="0" smtClean="0"/>
          </a:p>
          <a:p>
            <a:pPr marL="285750" indent="-285750">
              <a:buFont typeface="Wingdings" panose="05000000000000000000" pitchFamily="2" charset="2"/>
              <a:buChar char="§"/>
            </a:pPr>
            <a:r>
              <a:rPr lang="fr-FR" sz="1200" dirty="0"/>
              <a:t>E</a:t>
            </a:r>
            <a:r>
              <a:rPr lang="fr-FR" sz="1200" dirty="0" smtClean="0"/>
              <a:t>ncourager </a:t>
            </a:r>
            <a:r>
              <a:rPr lang="fr-FR" sz="1200" dirty="0"/>
              <a:t>l’utilisation et la </a:t>
            </a:r>
            <a:r>
              <a:rPr lang="fr-FR" sz="1200" b="1" dirty="0"/>
              <a:t>mise au point de techniques</a:t>
            </a:r>
            <a:r>
              <a:rPr lang="fr-FR" sz="1200" dirty="0"/>
              <a:t> permettant de </a:t>
            </a:r>
            <a:r>
              <a:rPr lang="fr-FR" sz="1200" b="1" dirty="0"/>
              <a:t>maintenir les oiseaux en bâtiments</a:t>
            </a:r>
            <a:r>
              <a:rPr lang="fr-FR" sz="1200" dirty="0"/>
              <a:t> au moment de l’</a:t>
            </a:r>
            <a:r>
              <a:rPr lang="fr-FR" sz="1200" b="1" dirty="0"/>
              <a:t>euthanasie</a:t>
            </a:r>
            <a:r>
              <a:rPr lang="fr-FR" sz="1200" dirty="0"/>
              <a:t>. </a:t>
            </a:r>
            <a:endParaRPr lang="fr-FR" sz="1200" dirty="0" smtClean="0"/>
          </a:p>
          <a:p>
            <a:pPr marL="285750" indent="-285750">
              <a:buFont typeface="Wingdings" panose="05000000000000000000" pitchFamily="2" charset="2"/>
              <a:buChar char="§"/>
            </a:pPr>
            <a:endParaRPr lang="fr-FR" sz="1200" dirty="0" smtClean="0"/>
          </a:p>
          <a:p>
            <a:pPr marL="285750" indent="-285750">
              <a:buFont typeface="Wingdings" panose="05000000000000000000" pitchFamily="2" charset="2"/>
              <a:buChar char="§"/>
            </a:pPr>
            <a:r>
              <a:rPr lang="fr-FR" sz="1200" dirty="0"/>
              <a:t>I</a:t>
            </a:r>
            <a:r>
              <a:rPr lang="fr-FR" sz="1200" dirty="0" smtClean="0"/>
              <a:t>mplantation </a:t>
            </a:r>
            <a:r>
              <a:rPr lang="fr-FR" sz="1200" dirty="0"/>
              <a:t>de </a:t>
            </a:r>
            <a:r>
              <a:rPr lang="fr-FR" sz="1200" b="1" dirty="0"/>
              <a:t>plateformes de dépeuplement réparties sur l’ensemble des territoires </a:t>
            </a:r>
            <a:r>
              <a:rPr lang="fr-FR" sz="1200" dirty="0"/>
              <a:t>de fortes densités d’élevages de volailles</a:t>
            </a:r>
            <a:endParaRPr lang="fr-FR" sz="1200" dirty="0" smtClean="0"/>
          </a:p>
        </p:txBody>
      </p:sp>
      <p:sp>
        <p:nvSpPr>
          <p:cNvPr id="9" name="Espace réservé du texte 7"/>
          <p:cNvSpPr txBox="1">
            <a:spLocks/>
          </p:cNvSpPr>
          <p:nvPr/>
        </p:nvSpPr>
        <p:spPr bwMode="gray">
          <a:xfrm>
            <a:off x="4754880" y="987574"/>
            <a:ext cx="4254117" cy="115212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b="1" dirty="0" smtClean="0"/>
              <a:t>A plus long terme</a:t>
            </a:r>
          </a:p>
          <a:p>
            <a:pPr algn="ctr"/>
            <a:endParaRPr lang="fr-FR" sz="400" dirty="0" smtClean="0"/>
          </a:p>
          <a:p>
            <a:pPr marL="285750" indent="-285750">
              <a:buFont typeface="Wingdings" panose="05000000000000000000" pitchFamily="2" charset="2"/>
              <a:buChar char="§"/>
            </a:pPr>
            <a:r>
              <a:rPr lang="fr-FR" sz="1200" dirty="0" smtClean="0"/>
              <a:t>Recherche </a:t>
            </a:r>
            <a:r>
              <a:rPr lang="fr-FR" sz="1200" dirty="0"/>
              <a:t>opérationnelle </a:t>
            </a:r>
            <a:r>
              <a:rPr lang="fr-FR" sz="1200" dirty="0" smtClean="0"/>
              <a:t>sur le </a:t>
            </a:r>
            <a:r>
              <a:rPr lang="fr-FR" sz="1200" b="1" dirty="0" smtClean="0"/>
              <a:t>compostage </a:t>
            </a:r>
            <a:r>
              <a:rPr lang="fr-FR" sz="1200" b="1" dirty="0"/>
              <a:t>des cadavres</a:t>
            </a:r>
          </a:p>
        </p:txBody>
      </p:sp>
      <p:sp>
        <p:nvSpPr>
          <p:cNvPr id="10" name="ZoneTexte 9"/>
          <p:cNvSpPr txBox="1"/>
          <p:nvPr/>
        </p:nvSpPr>
        <p:spPr>
          <a:xfrm>
            <a:off x="4572000" y="2584080"/>
            <a:ext cx="4254116" cy="1631216"/>
          </a:xfrm>
          <a:prstGeom prst="rect">
            <a:avLst/>
          </a:prstGeom>
          <a:noFill/>
          <a:ln w="38100">
            <a:solidFill>
              <a:srgbClr val="00AC8C"/>
            </a:solidFill>
          </a:ln>
        </p:spPr>
        <p:txBody>
          <a:bodyPr wrap="square" rtlCol="0">
            <a:spAutoFit/>
          </a:bodyPr>
          <a:lstStyle/>
          <a:p>
            <a:r>
              <a:rPr lang="fr-FR" sz="1400" b="1" dirty="0"/>
              <a:t>Objectif</a:t>
            </a:r>
            <a:r>
              <a:rPr lang="fr-FR" sz="1600" dirty="0"/>
              <a:t> </a:t>
            </a:r>
            <a:r>
              <a:rPr lang="fr-FR" sz="1600" dirty="0" smtClean="0"/>
              <a:t>: </a:t>
            </a:r>
            <a:r>
              <a:rPr lang="fr-FR" sz="1200" b="1" dirty="0" smtClean="0"/>
              <a:t>disposer </a:t>
            </a:r>
            <a:r>
              <a:rPr lang="fr-FR" sz="1200" b="1" dirty="0"/>
              <a:t>d’un ensemble de techniques </a:t>
            </a:r>
            <a:r>
              <a:rPr lang="fr-FR" sz="1200" dirty="0"/>
              <a:t>pour le dépeuplement des foyers et les dépeuplements préventifs, ainsi que d’un ensemble de techniques pour gérer les </a:t>
            </a:r>
            <a:r>
              <a:rPr lang="fr-FR" sz="1200" dirty="0" smtClean="0"/>
              <a:t>cadavres.</a:t>
            </a:r>
          </a:p>
          <a:p>
            <a:r>
              <a:rPr lang="fr-FR" sz="1200" dirty="0" smtClean="0"/>
              <a:t>Le </a:t>
            </a:r>
            <a:r>
              <a:rPr lang="fr-FR" sz="1200" b="1" dirty="0"/>
              <a:t>débordement des capacités d’euthanasie </a:t>
            </a:r>
            <a:r>
              <a:rPr lang="fr-FR" sz="1200" dirty="0" smtClean="0"/>
              <a:t>a conduit à des situations </a:t>
            </a:r>
            <a:r>
              <a:rPr lang="fr-FR" sz="1200" b="1" dirty="0"/>
              <a:t>incompatibles avec le respect du bien-être animal</a:t>
            </a:r>
            <a:r>
              <a:rPr lang="fr-FR" sz="1200" dirty="0"/>
              <a:t>, mais également </a:t>
            </a:r>
            <a:r>
              <a:rPr lang="fr-FR" sz="1200" b="1" dirty="0"/>
              <a:t>sources de mal-être et de traumatisme pour les éleveurs</a:t>
            </a:r>
            <a:r>
              <a:rPr lang="fr-FR" sz="1200" dirty="0"/>
              <a:t>.</a:t>
            </a:r>
          </a:p>
        </p:txBody>
      </p:sp>
      <p:sp>
        <p:nvSpPr>
          <p:cNvPr id="11"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2" name="Espace réservé de la date 3"/>
          <p:cNvSpPr>
            <a:spLocks noGrp="1"/>
          </p:cNvSpPr>
          <p:nvPr>
            <p:ph type="dt" sz="half" idx="4294967295"/>
          </p:nvPr>
        </p:nvSpPr>
        <p:spPr>
          <a:xfrm>
            <a:off x="7838997" y="4843083"/>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2320374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71580" y="4835767"/>
            <a:ext cx="1350000" cy="211929"/>
          </a:xfrm>
        </p:spPr>
        <p:txBody>
          <a:bodyPr/>
          <a:lstStyle/>
          <a:p>
            <a:fld id="{733122C9-A0B9-462F-8757-0847AD287B63}" type="slidenum">
              <a:rPr lang="fr-FR" smtClean="0"/>
              <a:pPr/>
              <a:t>22</a:t>
            </a:fld>
            <a:endParaRPr lang="fr-FR" dirty="0"/>
          </a:p>
        </p:txBody>
      </p:sp>
      <p:sp>
        <p:nvSpPr>
          <p:cNvPr id="3" name="Titre 2"/>
          <p:cNvSpPr>
            <a:spLocks noGrp="1"/>
          </p:cNvSpPr>
          <p:nvPr>
            <p:ph type="title"/>
          </p:nvPr>
        </p:nvSpPr>
        <p:spPr>
          <a:xfrm>
            <a:off x="275431" y="278549"/>
            <a:ext cx="8157703" cy="637017"/>
          </a:xfrm>
        </p:spPr>
        <p:txBody>
          <a:bodyPr/>
          <a:lstStyle/>
          <a:p>
            <a:r>
              <a:rPr lang="fr-FR" dirty="0" smtClean="0"/>
              <a:t>Pistes d’amélioration</a:t>
            </a:r>
            <a:br>
              <a:rPr lang="fr-FR" dirty="0" smtClean="0"/>
            </a:br>
            <a:r>
              <a:rPr lang="fr-FR" dirty="0" smtClean="0">
                <a:solidFill>
                  <a:schemeClr val="accent2"/>
                </a:solidFill>
              </a:rPr>
              <a:t>2.5 </a:t>
            </a:r>
            <a:r>
              <a:rPr lang="fr-FR" sz="1800" dirty="0" smtClean="0">
                <a:solidFill>
                  <a:schemeClr val="accent2"/>
                </a:solidFill>
              </a:rPr>
              <a:t>La vaccination comme moyen de lutte complémentaire</a:t>
            </a:r>
            <a:endParaRPr lang="fr-FR" sz="1800" dirty="0">
              <a:solidFill>
                <a:schemeClr val="accent2"/>
              </a:solidFill>
            </a:endParaRPr>
          </a:p>
        </p:txBody>
      </p:sp>
      <p:sp>
        <p:nvSpPr>
          <p:cNvPr id="8" name="Espace réservé du texte 9"/>
          <p:cNvSpPr>
            <a:spLocks noGrp="1"/>
          </p:cNvSpPr>
          <p:nvPr>
            <p:ph type="body" sz="quarter" idx="4294967295"/>
          </p:nvPr>
        </p:nvSpPr>
        <p:spPr>
          <a:xfrm>
            <a:off x="284162" y="1131590"/>
            <a:ext cx="8316458" cy="3168352"/>
          </a:xfrm>
          <a:prstGeom prst="rect">
            <a:avLst/>
          </a:prstGeom>
        </p:spPr>
        <p:txBody>
          <a:bodyPr/>
          <a:lstStyle/>
          <a:p>
            <a:pPr marL="285750" indent="-285750">
              <a:buFont typeface="Wingdings" panose="05000000000000000000" pitchFamily="2" charset="2"/>
              <a:buChar char="§"/>
            </a:pPr>
            <a:r>
              <a:rPr lang="fr-FR" sz="1200" b="1" dirty="0" smtClean="0"/>
              <a:t>PFUE </a:t>
            </a:r>
            <a:r>
              <a:rPr lang="fr-FR" sz="1200" b="1" dirty="0">
                <a:sym typeface="Wingdings" panose="05000000000000000000" pitchFamily="2" charset="2"/>
              </a:rPr>
              <a:t> Conclusions du Conseil </a:t>
            </a:r>
            <a:r>
              <a:rPr lang="fr-FR" sz="1200" dirty="0" smtClean="0">
                <a:sym typeface="Wingdings" panose="05000000000000000000" pitchFamily="2" charset="2"/>
              </a:rPr>
              <a:t>en faveur d’une </a:t>
            </a:r>
            <a:r>
              <a:rPr lang="fr-FR" sz="1200" dirty="0">
                <a:sym typeface="Wingdings" panose="05000000000000000000" pitchFamily="2" charset="2"/>
              </a:rPr>
              <a:t>approche stratégique pour le développement de la vaccination comme outil complémentaire de prévention et de contrôle de l’influenza aviaire hautement pathogène</a:t>
            </a:r>
            <a:r>
              <a:rPr lang="fr-FR" sz="1200" dirty="0" smtClean="0">
                <a:sym typeface="Wingdings" panose="05000000000000000000" pitchFamily="2" charset="2"/>
              </a:rPr>
              <a:t>.</a:t>
            </a:r>
            <a:endParaRPr lang="fr-FR" sz="1200" dirty="0" smtClean="0"/>
          </a:p>
          <a:p>
            <a:pPr marL="285750" indent="-285750">
              <a:buFont typeface="Wingdings" panose="05000000000000000000" pitchFamily="2" charset="2"/>
              <a:buChar char="§"/>
            </a:pPr>
            <a:r>
              <a:rPr lang="fr-FR" sz="1200" b="1" dirty="0" smtClean="0"/>
              <a:t>Des </a:t>
            </a:r>
            <a:r>
              <a:rPr lang="fr-FR" sz="1200" b="1" dirty="0"/>
              <a:t>essais sont actuellement en cours </a:t>
            </a:r>
            <a:r>
              <a:rPr lang="fr-FR" sz="1200" b="1" dirty="0" smtClean="0"/>
              <a:t>en France sur </a:t>
            </a:r>
            <a:r>
              <a:rPr lang="fr-FR" sz="1200" b="1" dirty="0"/>
              <a:t>des canards </a:t>
            </a:r>
            <a:r>
              <a:rPr lang="fr-FR" sz="1200" dirty="0"/>
              <a:t>pour obtenir des données sur la réduction de l’excrétion et sur le ralentissement de la diffusion permises par des candidats </a:t>
            </a:r>
            <a:r>
              <a:rPr lang="fr-FR" sz="1200" dirty="0" smtClean="0"/>
              <a:t>vaccins.</a:t>
            </a:r>
          </a:p>
          <a:p>
            <a:pPr marL="285750" indent="-285750">
              <a:buFont typeface="Wingdings" panose="05000000000000000000" pitchFamily="2" charset="2"/>
              <a:buChar char="§"/>
            </a:pPr>
            <a:r>
              <a:rPr lang="fr-FR" sz="1200" dirty="0" smtClean="0"/>
              <a:t>Les </a:t>
            </a:r>
            <a:r>
              <a:rPr lang="fr-FR" sz="1200" b="1" dirty="0"/>
              <a:t>résultats complets </a:t>
            </a:r>
            <a:r>
              <a:rPr lang="fr-FR" sz="1200" dirty="0"/>
              <a:t>de cette expérimentation ne seront </a:t>
            </a:r>
            <a:r>
              <a:rPr lang="fr-FR" sz="1200" b="1" dirty="0"/>
              <a:t>pas connus lors de la prochaine période de migration</a:t>
            </a:r>
            <a:r>
              <a:rPr lang="fr-FR" sz="1200" dirty="0"/>
              <a:t> descendante des palmipèdes sauvages. </a:t>
            </a:r>
            <a:endParaRPr lang="fr-FR" sz="1200" dirty="0" smtClean="0"/>
          </a:p>
          <a:p>
            <a:pPr marL="285750" indent="-285750">
              <a:buFont typeface="Wingdings" panose="05000000000000000000" pitchFamily="2" charset="2"/>
              <a:buChar char="§"/>
            </a:pPr>
            <a:r>
              <a:rPr lang="fr-FR" sz="1200" dirty="0" smtClean="0"/>
              <a:t>Les </a:t>
            </a:r>
            <a:r>
              <a:rPr lang="fr-FR" sz="1200" b="1" dirty="0"/>
              <a:t>résultats</a:t>
            </a:r>
            <a:r>
              <a:rPr lang="fr-FR" sz="1200" dirty="0"/>
              <a:t> obtenus ne porteront </a:t>
            </a:r>
            <a:r>
              <a:rPr lang="fr-FR" sz="1200" b="1" dirty="0"/>
              <a:t>que sur les </a:t>
            </a:r>
            <a:r>
              <a:rPr lang="fr-FR" sz="1200" b="1" dirty="0" smtClean="0"/>
              <a:t>palmipèdes </a:t>
            </a:r>
          </a:p>
          <a:p>
            <a:pPr marL="285750" indent="-285750">
              <a:buFont typeface="Wingdings" panose="05000000000000000000" pitchFamily="2" charset="2"/>
              <a:buChar char="§"/>
            </a:pPr>
            <a:r>
              <a:rPr lang="fr-FR" sz="1200" dirty="0"/>
              <a:t>U</a:t>
            </a:r>
            <a:r>
              <a:rPr lang="fr-FR" sz="1200" dirty="0" smtClean="0"/>
              <a:t>n </a:t>
            </a:r>
            <a:r>
              <a:rPr lang="fr-FR" sz="1200" b="1" dirty="0"/>
              <a:t>vaccin</a:t>
            </a:r>
            <a:r>
              <a:rPr lang="fr-FR" sz="1200" dirty="0"/>
              <a:t> de l’influenza aviaire </a:t>
            </a:r>
            <a:r>
              <a:rPr lang="fr-FR" sz="1200" b="1" dirty="0"/>
              <a:t>ne protège de façon optimale que contre la seule souche virale dont l’antigène est inclus dans le vaccin</a:t>
            </a:r>
            <a:r>
              <a:rPr lang="fr-FR" sz="1200" dirty="0"/>
              <a:t>, ou les virus qui lui sont </a:t>
            </a:r>
            <a:r>
              <a:rPr lang="fr-FR" sz="1200" dirty="0" err="1"/>
              <a:t>antigéniquement</a:t>
            </a:r>
            <a:r>
              <a:rPr lang="fr-FR" sz="1200" dirty="0"/>
              <a:t> </a:t>
            </a:r>
            <a:r>
              <a:rPr lang="fr-FR" sz="1200" dirty="0" smtClean="0"/>
              <a:t>apparentés</a:t>
            </a:r>
          </a:p>
          <a:p>
            <a:pPr marL="285750" indent="-285750">
              <a:buFont typeface="Wingdings" panose="05000000000000000000" pitchFamily="2" charset="2"/>
              <a:buChar char="§"/>
            </a:pPr>
            <a:r>
              <a:rPr lang="fr-FR" sz="1200" b="1" dirty="0"/>
              <a:t>U</a:t>
            </a:r>
            <a:r>
              <a:rPr lang="fr-FR" sz="1200" b="1" dirty="0" smtClean="0"/>
              <a:t>ne </a:t>
            </a:r>
            <a:r>
              <a:rPr lang="fr-FR" sz="1200" b="1" dirty="0"/>
              <a:t>stratégie vaccinale ne peut venir en substitution des autres mesures de contrôle </a:t>
            </a:r>
            <a:r>
              <a:rPr lang="fr-FR" sz="1200" dirty="0"/>
              <a:t>(biosécurité, mise à l’abri), mais doit au contraire s’inscrire en complément de celles-ci, qui présentent une efficacité quel que soit le virus émergent.</a:t>
            </a:r>
          </a:p>
        </p:txBody>
      </p:sp>
      <p:sp>
        <p:nvSpPr>
          <p:cNvPr id="7"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9" name="Espace réservé de la date 3"/>
          <p:cNvSpPr>
            <a:spLocks noGrp="1"/>
          </p:cNvSpPr>
          <p:nvPr>
            <p:ph type="dt" sz="half" idx="4294967295"/>
          </p:nvPr>
        </p:nvSpPr>
        <p:spPr>
          <a:xfrm>
            <a:off x="7848134" y="4835768"/>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360952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23</a:t>
            </a:fld>
            <a:endParaRPr lang="fr-FR" dirty="0"/>
          </a:p>
        </p:txBody>
      </p:sp>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p:txBody>
          <a:bodyPr/>
          <a:lstStyle/>
          <a:p>
            <a:r>
              <a:rPr lang="fr-FR" dirty="0" smtClean="0"/>
              <a:t>3 — La menace zoonotique</a:t>
            </a:r>
            <a:endParaRPr lang="fr-FR" dirty="0"/>
          </a:p>
        </p:txBody>
      </p:sp>
      <p:sp>
        <p:nvSpPr>
          <p:cNvPr id="10"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04/10/2022</a:t>
            </a:r>
            <a:endParaRPr lang="fr-FR" sz="800" cap="all" dirty="0">
              <a:solidFill>
                <a:schemeClr val="bg1"/>
              </a:solidFill>
            </a:endParaRPr>
          </a:p>
        </p:txBody>
      </p:sp>
    </p:spTree>
    <p:extLst>
      <p:ext uri="{BB962C8B-B14F-4D97-AF65-F5344CB8AC3E}">
        <p14:creationId xmlns:p14="http://schemas.microsoft.com/office/powerpoint/2010/main" val="345691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518211" y="4809422"/>
            <a:ext cx="1350000" cy="211929"/>
          </a:xfrm>
        </p:spPr>
        <p:txBody>
          <a:bodyPr/>
          <a:lstStyle/>
          <a:p>
            <a:fld id="{733122C9-A0B9-462F-8757-0847AD287B63}" type="slidenum">
              <a:rPr lang="fr-FR" smtClean="0"/>
              <a:pPr/>
              <a:t>24</a:t>
            </a:fld>
            <a:endParaRPr lang="fr-FR" dirty="0"/>
          </a:p>
        </p:txBody>
      </p:sp>
      <p:sp>
        <p:nvSpPr>
          <p:cNvPr id="7" name="Espace réservé du texte 6"/>
          <p:cNvSpPr>
            <a:spLocks noGrp="1"/>
          </p:cNvSpPr>
          <p:nvPr>
            <p:ph type="body" sz="quarter" idx="13"/>
          </p:nvPr>
        </p:nvSpPr>
        <p:spPr/>
        <p:txBody>
          <a:bodyPr/>
          <a:lstStyle/>
          <a:p>
            <a:r>
              <a:rPr lang="fr-FR" sz="1200" dirty="0" smtClean="0"/>
              <a:t>Maladie zoonotique : hommes </a:t>
            </a:r>
            <a:r>
              <a:rPr lang="fr-FR" sz="1200" dirty="0" smtClean="0">
                <a:sym typeface="Wingdings" panose="05000000000000000000" pitchFamily="2" charset="2"/>
              </a:rPr>
              <a:t>animaux</a:t>
            </a:r>
          </a:p>
          <a:p>
            <a:r>
              <a:rPr lang="fr-FR" sz="1200" dirty="0" smtClean="0">
                <a:sym typeface="Wingdings" panose="05000000000000000000" pitchFamily="2" charset="2"/>
              </a:rPr>
              <a:t>Pour l’Influenza aviaire : </a:t>
            </a:r>
            <a:r>
              <a:rPr lang="fr-FR" sz="1200" b="0" dirty="0" smtClean="0">
                <a:sym typeface="Wingdings" panose="05000000000000000000" pitchFamily="2" charset="2"/>
              </a:rPr>
              <a:t>nécessite la capacité des virus à </a:t>
            </a:r>
            <a:r>
              <a:rPr lang="fr-FR" sz="1200" u="sng" dirty="0" smtClean="0">
                <a:sym typeface="Wingdings" panose="05000000000000000000" pitchFamily="2" charset="2"/>
              </a:rPr>
              <a:t>franchir la barrière d’espèces</a:t>
            </a:r>
          </a:p>
          <a:p>
            <a:r>
              <a:rPr lang="fr-FR" sz="1200" b="0" dirty="0" smtClean="0">
                <a:sym typeface="Wingdings" panose="05000000000000000000" pitchFamily="2" charset="2"/>
              </a:rPr>
              <a:t>Acquisition par </a:t>
            </a:r>
            <a:r>
              <a:rPr lang="fr-FR" sz="1200" dirty="0" smtClean="0">
                <a:sym typeface="Wingdings" panose="05000000000000000000" pitchFamily="2" charset="2"/>
              </a:rPr>
              <a:t>mutations</a:t>
            </a:r>
            <a:r>
              <a:rPr lang="fr-FR" sz="1200" b="0" dirty="0" smtClean="0">
                <a:sym typeface="Wingdings" panose="05000000000000000000" pitchFamily="2" charset="2"/>
              </a:rPr>
              <a:t> et par </a:t>
            </a:r>
            <a:r>
              <a:rPr lang="fr-FR" sz="1200" dirty="0" smtClean="0">
                <a:sym typeface="Wingdings" panose="05000000000000000000" pitchFamily="2" charset="2"/>
              </a:rPr>
              <a:t>réassortiments</a:t>
            </a:r>
            <a:r>
              <a:rPr lang="fr-FR" sz="1200" b="0" dirty="0" smtClean="0">
                <a:sym typeface="Wingdings" panose="05000000000000000000" pitchFamily="2" charset="2"/>
              </a:rPr>
              <a:t> avec d’autres virus d’influenza (aviaires/porcins/humains)</a:t>
            </a:r>
          </a:p>
          <a:p>
            <a:r>
              <a:rPr lang="fr-FR" sz="1200" b="0" dirty="0" smtClean="0">
                <a:sym typeface="Wingdings" panose="05000000000000000000" pitchFamily="2" charset="2"/>
              </a:rPr>
              <a:t>	Cadre général			Risques importants liés aux animaux domestiques</a:t>
            </a:r>
            <a:endParaRPr lang="fr-FR" sz="1200" b="0" dirty="0">
              <a:sym typeface="Wingdings" panose="05000000000000000000" pitchFamily="2" charset="2"/>
            </a:endParaRPr>
          </a:p>
          <a:p>
            <a:endParaRPr lang="fr-FR" sz="1200" b="0" dirty="0" smtClean="0">
              <a:sym typeface="Wingdings" panose="05000000000000000000" pitchFamily="2" charset="2"/>
            </a:endParaRPr>
          </a:p>
          <a:p>
            <a:endParaRPr lang="fr-FR" sz="1200" b="0" dirty="0"/>
          </a:p>
        </p:txBody>
      </p:sp>
      <p:sp>
        <p:nvSpPr>
          <p:cNvPr id="3" name="Titre 2"/>
          <p:cNvSpPr>
            <a:spLocks noGrp="1"/>
          </p:cNvSpPr>
          <p:nvPr>
            <p:ph type="title"/>
          </p:nvPr>
        </p:nvSpPr>
        <p:spPr/>
        <p:txBody>
          <a:bodyPr/>
          <a:lstStyle/>
          <a:p>
            <a:r>
              <a:rPr lang="fr-FR" dirty="0" smtClean="0"/>
              <a:t>La Menace zoonotique</a:t>
            </a:r>
            <a:br>
              <a:rPr lang="fr-FR" dirty="0" smtClean="0"/>
            </a:br>
            <a:r>
              <a:rPr lang="fr-FR" dirty="0">
                <a:solidFill>
                  <a:srgbClr val="E76809"/>
                </a:solidFill>
              </a:rPr>
              <a:t>3</a:t>
            </a:r>
            <a:r>
              <a:rPr lang="fr-FR" dirty="0" smtClean="0">
                <a:solidFill>
                  <a:srgbClr val="E76809"/>
                </a:solidFill>
              </a:rPr>
              <a:t>.1 Cadre général</a:t>
            </a:r>
            <a:endParaRPr lang="fr-FR" dirty="0">
              <a:solidFill>
                <a:srgbClr val="E76809"/>
              </a:solidFill>
            </a:endParaRPr>
          </a:p>
        </p:txBody>
      </p:sp>
      <p:pic>
        <p:nvPicPr>
          <p:cNvPr id="8" name="Image 7"/>
          <p:cNvPicPr>
            <a:picLocks noChangeAspect="1"/>
          </p:cNvPicPr>
          <p:nvPr/>
        </p:nvPicPr>
        <p:blipFill rotWithShape="1">
          <a:blip r:embed="rId2"/>
          <a:srcRect l="62330" t="63629" r="5747"/>
          <a:stretch/>
        </p:blipFill>
        <p:spPr>
          <a:xfrm>
            <a:off x="539552" y="2147611"/>
            <a:ext cx="3168352" cy="2512371"/>
          </a:xfrm>
          <a:prstGeom prst="rect">
            <a:avLst/>
          </a:prstGeom>
        </p:spPr>
      </p:pic>
      <p:pic>
        <p:nvPicPr>
          <p:cNvPr id="6" name="Image 5"/>
          <p:cNvPicPr>
            <a:picLocks noChangeAspect="1"/>
          </p:cNvPicPr>
          <p:nvPr/>
        </p:nvPicPr>
        <p:blipFill>
          <a:blip r:embed="rId3"/>
          <a:stretch>
            <a:fillRect/>
          </a:stretch>
        </p:blipFill>
        <p:spPr>
          <a:xfrm>
            <a:off x="4849350" y="2147611"/>
            <a:ext cx="3251656" cy="2512064"/>
          </a:xfrm>
          <a:prstGeom prst="rect">
            <a:avLst/>
          </a:prstGeom>
        </p:spPr>
      </p:pic>
      <p:sp>
        <p:nvSpPr>
          <p:cNvPr id="9"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0" name="Espace réservé de la date 3"/>
          <p:cNvSpPr>
            <a:spLocks noGrp="1"/>
          </p:cNvSpPr>
          <p:nvPr>
            <p:ph type="dt" sz="half" idx="4294967295"/>
          </p:nvPr>
        </p:nvSpPr>
        <p:spPr>
          <a:xfrm>
            <a:off x="7848134" y="4809423"/>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71907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D82FD38-7D6B-4DC8-9FB6-E36A2700EE57}"/>
              </a:ext>
            </a:extLst>
          </p:cNvPr>
          <p:cNvSpPr>
            <a:spLocks noGrp="1"/>
          </p:cNvSpPr>
          <p:nvPr>
            <p:ph type="title"/>
          </p:nvPr>
        </p:nvSpPr>
        <p:spPr>
          <a:xfrm>
            <a:off x="359999" y="738000"/>
            <a:ext cx="8424000" cy="4046400"/>
          </a:xfrm>
        </p:spPr>
        <p:txBody>
          <a:bodyPr/>
          <a:lstStyle/>
          <a:p>
            <a:pPr marL="0" indent="0"/>
            <a:r>
              <a:rPr lang="fr-FR" dirty="0" smtClean="0"/>
              <a:t>Conclusion </a:t>
            </a:r>
            <a:r>
              <a:rPr lang="fr-FR" dirty="0"/>
              <a:t>— </a:t>
            </a:r>
            <a:br>
              <a:rPr lang="fr-FR" dirty="0"/>
            </a:br>
            <a:r>
              <a:rPr lang="fr-FR" dirty="0" smtClean="0"/>
              <a:t>La nécessaire mobilisation de tous</a:t>
            </a:r>
            <a:endParaRPr lang="fr-FR" dirty="0"/>
          </a:p>
        </p:txBody>
      </p:sp>
      <p:sp>
        <p:nvSpPr>
          <p:cNvPr id="8" name="Espace réservé du numéro de diapositive 7">
            <a:extLst>
              <a:ext uri="{FF2B5EF4-FFF2-40B4-BE49-F238E27FC236}">
                <a16:creationId xmlns:a16="http://schemas.microsoft.com/office/drawing/2014/main" id="{36A3CAED-7BD3-49A9-8DC4-092E75A14F99}"/>
              </a:ext>
            </a:extLst>
          </p:cNvPr>
          <p:cNvSpPr>
            <a:spLocks noGrp="1"/>
          </p:cNvSpPr>
          <p:nvPr>
            <p:ph type="sldNum" sz="quarter" idx="19"/>
          </p:nvPr>
        </p:nvSpPr>
        <p:spPr/>
        <p:txBody>
          <a:bodyPr/>
          <a:lstStyle/>
          <a:p>
            <a:fld id="{733122C9-A0B9-462F-8757-0847AD287B63}" type="slidenum">
              <a:rPr lang="fr-FR" smtClean="0"/>
              <a:pPr/>
              <a:t>25</a:t>
            </a:fld>
            <a:endParaRPr lang="fr-FR" dirty="0"/>
          </a:p>
        </p:txBody>
      </p:sp>
      <p:sp>
        <p:nvSpPr>
          <p:cNvPr id="10"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1" name="Espace réservé de la date 3"/>
          <p:cNvSpPr>
            <a:spLocks noGrp="1"/>
          </p:cNvSpPr>
          <p:nvPr>
            <p:ph type="dt" sz="half" idx="4294967295"/>
          </p:nvPr>
        </p:nvSpPr>
        <p:spPr>
          <a:xfrm>
            <a:off x="7699725" y="4659675"/>
            <a:ext cx="1170000" cy="211929"/>
          </a:xfrm>
          <a:prstGeom prst="rect">
            <a:avLst/>
          </a:prstGeom>
        </p:spPr>
        <p:txBody>
          <a:bodyPr/>
          <a:lstStyle/>
          <a:p>
            <a:pPr algn="r"/>
            <a:r>
              <a:rPr lang="fr-FR" sz="800" cap="all" dirty="0" smtClean="0">
                <a:solidFill>
                  <a:schemeClr val="bg1"/>
                </a:solidFill>
              </a:rPr>
              <a:t>04/10/2022</a:t>
            </a:r>
            <a:endParaRPr lang="fr-FR" sz="800" cap="all" dirty="0">
              <a:solidFill>
                <a:schemeClr val="bg1"/>
              </a:solidFill>
            </a:endParaRPr>
          </a:p>
        </p:txBody>
      </p:sp>
    </p:spTree>
    <p:extLst>
      <p:ext uri="{BB962C8B-B14F-4D97-AF65-F5344CB8AC3E}">
        <p14:creationId xmlns:p14="http://schemas.microsoft.com/office/powerpoint/2010/main" val="3290739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05436" y="4847579"/>
            <a:ext cx="1350000" cy="211929"/>
          </a:xfrm>
        </p:spPr>
        <p:txBody>
          <a:bodyPr/>
          <a:lstStyle/>
          <a:p>
            <a:fld id="{733122C9-A0B9-462F-8757-0847AD287B63}" type="slidenum">
              <a:rPr lang="fr-FR" smtClean="0"/>
              <a:pPr/>
              <a:t>26</a:t>
            </a:fld>
            <a:endParaRPr lang="fr-FR" dirty="0"/>
          </a:p>
        </p:txBody>
      </p:sp>
      <p:sp>
        <p:nvSpPr>
          <p:cNvPr id="3" name="Titre 2"/>
          <p:cNvSpPr>
            <a:spLocks noGrp="1"/>
          </p:cNvSpPr>
          <p:nvPr>
            <p:ph type="title"/>
          </p:nvPr>
        </p:nvSpPr>
        <p:spPr/>
        <p:txBody>
          <a:bodyPr/>
          <a:lstStyle/>
          <a:p>
            <a:r>
              <a:rPr lang="fr-FR" dirty="0" smtClean="0"/>
              <a:t>Remerciements</a:t>
            </a:r>
            <a:br>
              <a:rPr lang="fr-FR" dirty="0" smtClean="0"/>
            </a:br>
            <a:endParaRPr lang="fr-FR" dirty="0">
              <a:solidFill>
                <a:srgbClr val="5770BE"/>
              </a:solidFill>
            </a:endParaRPr>
          </a:p>
        </p:txBody>
      </p:sp>
      <p:sp>
        <p:nvSpPr>
          <p:cNvPr id="15" name="ZoneTexte 14"/>
          <p:cNvSpPr txBox="1"/>
          <p:nvPr/>
        </p:nvSpPr>
        <p:spPr>
          <a:xfrm>
            <a:off x="0" y="843558"/>
            <a:ext cx="2731415"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LNR IA: Unité VIPAC, Anses</a:t>
            </a:r>
            <a:endParaRPr lang="fr-FR" sz="1500" dirty="0"/>
          </a:p>
        </p:txBody>
      </p:sp>
      <p:sp>
        <p:nvSpPr>
          <p:cNvPr id="16" name="ZoneTexte 15"/>
          <p:cNvSpPr txBox="1"/>
          <p:nvPr/>
        </p:nvSpPr>
        <p:spPr>
          <a:xfrm>
            <a:off x="2818485" y="844353"/>
            <a:ext cx="2623911"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a:t>U</a:t>
            </a:r>
            <a:r>
              <a:rPr lang="fr-FR" sz="1500" dirty="0" smtClean="0"/>
              <a:t>nité EPISABE, Anses</a:t>
            </a:r>
            <a:endParaRPr lang="fr-FR" sz="1500" dirty="0"/>
          </a:p>
        </p:txBody>
      </p:sp>
      <p:sp>
        <p:nvSpPr>
          <p:cNvPr id="18" name="ZoneTexte 17"/>
          <p:cNvSpPr txBox="1"/>
          <p:nvPr/>
        </p:nvSpPr>
        <p:spPr>
          <a:xfrm>
            <a:off x="1414856" y="1376507"/>
            <a:ext cx="5878852"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Anses : Direction Evaluation des Risques</a:t>
            </a:r>
            <a:endParaRPr lang="fr-FR" sz="1500" dirty="0"/>
          </a:p>
        </p:txBody>
      </p:sp>
      <p:sp>
        <p:nvSpPr>
          <p:cNvPr id="19" name="ZoneTexte 18"/>
          <p:cNvSpPr txBox="1"/>
          <p:nvPr/>
        </p:nvSpPr>
        <p:spPr>
          <a:xfrm>
            <a:off x="5529466" y="843558"/>
            <a:ext cx="3579038" cy="323165"/>
          </a:xfrm>
          <a:prstGeom prst="rect">
            <a:avLst/>
          </a:prstGeom>
          <a:gradFill>
            <a:gsLst>
              <a:gs pos="0">
                <a:schemeClr val="bg1">
                  <a:lumMod val="75000"/>
                </a:schemeClr>
              </a:gs>
              <a:gs pos="100000">
                <a:schemeClr val="bg1"/>
              </a:gs>
            </a:gsLst>
            <a:lin ang="5400000" scaled="1"/>
          </a:gradFill>
          <a:ln w="12700">
            <a:solidFill>
              <a:schemeClr val="tx1"/>
            </a:solidFill>
          </a:ln>
        </p:spPr>
        <p:txBody>
          <a:bodyPr wrap="square" rtlCol="0">
            <a:spAutoFit/>
          </a:bodyPr>
          <a:lstStyle/>
          <a:p>
            <a:pPr algn="ctr"/>
            <a:r>
              <a:rPr lang="fr-FR" sz="1500" dirty="0" smtClean="0"/>
              <a:t>Plateforme </a:t>
            </a:r>
            <a:r>
              <a:rPr lang="fr-FR" sz="1500" dirty="0"/>
              <a:t>NGS </a:t>
            </a:r>
            <a:r>
              <a:rPr lang="fr-FR" sz="1500" dirty="0" smtClean="0"/>
              <a:t> </a:t>
            </a:r>
            <a:r>
              <a:rPr lang="fr-FR" sz="1500" dirty="0"/>
              <a:t>:  U</a:t>
            </a:r>
            <a:r>
              <a:rPr lang="fr-FR" sz="1500" dirty="0" smtClean="0"/>
              <a:t>nité GVB, Anses</a:t>
            </a:r>
            <a:endParaRPr lang="fr-FR" sz="1500" dirty="0"/>
          </a:p>
        </p:txBody>
      </p:sp>
      <p:sp>
        <p:nvSpPr>
          <p:cNvPr id="20" name="ZoneTexte 19"/>
          <p:cNvSpPr txBox="1"/>
          <p:nvPr/>
        </p:nvSpPr>
        <p:spPr>
          <a:xfrm>
            <a:off x="1414856" y="2043543"/>
            <a:ext cx="5878852"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Réseau des Laboratoires agréés et reconnus</a:t>
            </a:r>
            <a:endParaRPr lang="fr-FR" sz="1500" dirty="0"/>
          </a:p>
        </p:txBody>
      </p:sp>
      <p:sp>
        <p:nvSpPr>
          <p:cNvPr id="21" name="ZoneTexte 20"/>
          <p:cNvSpPr txBox="1"/>
          <p:nvPr/>
        </p:nvSpPr>
        <p:spPr>
          <a:xfrm>
            <a:off x="275431" y="2650734"/>
            <a:ext cx="1488257"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DGAL</a:t>
            </a:r>
            <a:endParaRPr lang="fr-FR" sz="1500" dirty="0"/>
          </a:p>
        </p:txBody>
      </p:sp>
      <p:sp>
        <p:nvSpPr>
          <p:cNvPr id="22" name="ZoneTexte 21"/>
          <p:cNvSpPr txBox="1"/>
          <p:nvPr/>
        </p:nvSpPr>
        <p:spPr>
          <a:xfrm>
            <a:off x="1973896" y="2660673"/>
            <a:ext cx="3606216"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err="1" smtClean="0"/>
              <a:t>DRAAFs</a:t>
            </a:r>
            <a:r>
              <a:rPr lang="fr-FR" sz="1500" dirty="0" smtClean="0"/>
              <a:t> des régions impactées</a:t>
            </a:r>
            <a:endParaRPr lang="fr-FR" sz="1500" dirty="0"/>
          </a:p>
        </p:txBody>
      </p:sp>
      <p:sp>
        <p:nvSpPr>
          <p:cNvPr id="23" name="ZoneTexte 22"/>
          <p:cNvSpPr txBox="1"/>
          <p:nvPr/>
        </p:nvSpPr>
        <p:spPr>
          <a:xfrm>
            <a:off x="5759614" y="2647189"/>
            <a:ext cx="3068188"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Personnels des </a:t>
            </a:r>
            <a:r>
              <a:rPr lang="fr-FR" sz="1500" dirty="0" err="1" smtClean="0"/>
              <a:t>DDETPPs</a:t>
            </a:r>
            <a:endParaRPr lang="fr-FR" sz="1500" dirty="0"/>
          </a:p>
        </p:txBody>
      </p:sp>
      <p:sp>
        <p:nvSpPr>
          <p:cNvPr id="24" name="ZoneTexte 23"/>
          <p:cNvSpPr txBox="1"/>
          <p:nvPr/>
        </p:nvSpPr>
        <p:spPr>
          <a:xfrm>
            <a:off x="86781" y="3800367"/>
            <a:ext cx="4917267" cy="553998"/>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Les éleveurs qui nous ont reçus et échangé </a:t>
            </a:r>
          </a:p>
          <a:p>
            <a:pPr algn="ctr"/>
            <a:r>
              <a:rPr lang="fr-FR" sz="1500" dirty="0" smtClean="0"/>
              <a:t>avec nous</a:t>
            </a:r>
            <a:endParaRPr lang="fr-FR" sz="1500" dirty="0"/>
          </a:p>
        </p:txBody>
      </p:sp>
      <p:sp>
        <p:nvSpPr>
          <p:cNvPr id="25" name="ZoneTexte 24"/>
          <p:cNvSpPr txBox="1"/>
          <p:nvPr/>
        </p:nvSpPr>
        <p:spPr>
          <a:xfrm>
            <a:off x="667406" y="3230520"/>
            <a:ext cx="7591026"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Opérateurs Professionnels de toutes les filières</a:t>
            </a:r>
            <a:endParaRPr lang="fr-FR" sz="1500" dirty="0"/>
          </a:p>
        </p:txBody>
      </p:sp>
      <p:sp>
        <p:nvSpPr>
          <p:cNvPr id="26" name="ZoneTexte 25"/>
          <p:cNvSpPr txBox="1"/>
          <p:nvPr/>
        </p:nvSpPr>
        <p:spPr>
          <a:xfrm>
            <a:off x="5160248" y="3800367"/>
            <a:ext cx="3667554" cy="323165"/>
          </a:xfrm>
          <a:prstGeom prst="rect">
            <a:avLst/>
          </a:prstGeom>
          <a:gradFill>
            <a:gsLst>
              <a:gs pos="0">
                <a:schemeClr val="bg1">
                  <a:lumMod val="75000"/>
                </a:schemeClr>
              </a:gs>
              <a:gs pos="100000">
                <a:schemeClr val="bg1"/>
              </a:gs>
            </a:gsLst>
            <a:lin ang="5400000" scaled="1"/>
          </a:gradFill>
          <a:ln w="15875">
            <a:solidFill>
              <a:schemeClr val="tx1"/>
            </a:solidFill>
          </a:ln>
        </p:spPr>
        <p:txBody>
          <a:bodyPr wrap="square" rtlCol="0">
            <a:spAutoFit/>
          </a:bodyPr>
          <a:lstStyle/>
          <a:p>
            <a:pPr algn="ctr"/>
            <a:r>
              <a:rPr lang="fr-FR" sz="1500" dirty="0" smtClean="0"/>
              <a:t>Les vétérinaires avicoles de terrain</a:t>
            </a:r>
            <a:endParaRPr lang="fr-FR" sz="1500" dirty="0"/>
          </a:p>
        </p:txBody>
      </p:sp>
      <p:sp>
        <p:nvSpPr>
          <p:cNvPr id="17"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27" name="Espace réservé de la date 3"/>
          <p:cNvSpPr>
            <a:spLocks noGrp="1"/>
          </p:cNvSpPr>
          <p:nvPr>
            <p:ph type="dt" sz="half" idx="4294967295"/>
          </p:nvPr>
        </p:nvSpPr>
        <p:spPr>
          <a:xfrm>
            <a:off x="7740352" y="4847580"/>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540548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3888555" y="1191502"/>
            <a:ext cx="3432475" cy="1713597"/>
          </a:xfrm>
          <a:prstGeom prst="rect">
            <a:avLst/>
          </a:prstGeom>
        </p:spPr>
      </p:pic>
      <p:sp>
        <p:nvSpPr>
          <p:cNvPr id="2" name="Espace réservé du numéro de diapositive 1"/>
          <p:cNvSpPr>
            <a:spLocks noGrp="1"/>
          </p:cNvSpPr>
          <p:nvPr>
            <p:ph type="sldNum" sz="quarter" idx="18"/>
          </p:nvPr>
        </p:nvSpPr>
        <p:spPr>
          <a:xfrm>
            <a:off x="6354027" y="4815700"/>
            <a:ext cx="1350000" cy="211929"/>
          </a:xfrm>
        </p:spPr>
        <p:txBody>
          <a:bodyPr/>
          <a:lstStyle/>
          <a:p>
            <a:fld id="{733122C9-A0B9-462F-8757-0847AD287B63}" type="slidenum">
              <a:rPr lang="fr-FR" smtClean="0"/>
              <a:pPr/>
              <a:t>3</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1.1 Une ampleur inédite</a:t>
            </a:r>
            <a:endParaRPr lang="fr-FR" dirty="0">
              <a:solidFill>
                <a:srgbClr val="FF9940"/>
              </a:solidFill>
            </a:endParaRPr>
          </a:p>
        </p:txBody>
      </p:sp>
      <p:sp>
        <p:nvSpPr>
          <p:cNvPr id="8" name="Espace réservé du texte 7"/>
          <p:cNvSpPr txBox="1">
            <a:spLocks/>
          </p:cNvSpPr>
          <p:nvPr/>
        </p:nvSpPr>
        <p:spPr>
          <a:xfrm>
            <a:off x="179512" y="915486"/>
            <a:ext cx="4587514" cy="576144"/>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fr-FR" b="1" dirty="0" smtClean="0"/>
              <a:t>Mi juin 2022</a:t>
            </a:r>
          </a:p>
          <a:p>
            <a:pPr>
              <a:spcAft>
                <a:spcPts val="0"/>
              </a:spcAft>
            </a:pPr>
            <a:r>
              <a:rPr lang="fr-FR" b="1" dirty="0" smtClean="0"/>
              <a:t>Europe</a:t>
            </a:r>
            <a:r>
              <a:rPr lang="fr-FR" dirty="0" smtClean="0"/>
              <a:t> : 36 pays touchés, 2278 foyers volailles, </a:t>
            </a:r>
          </a:p>
          <a:p>
            <a:pPr marL="541338" defTabSz="717550">
              <a:spcAft>
                <a:spcPts val="0"/>
              </a:spcAft>
              <a:tabLst>
                <a:tab pos="541338" algn="l"/>
              </a:tabLst>
            </a:pPr>
            <a:r>
              <a:rPr lang="fr-FR" dirty="0" smtClean="0"/>
              <a:t>2860  cas faune sauvage ou oiseaux captifs</a:t>
            </a:r>
            <a:endParaRPr lang="fr-FR" dirty="0"/>
          </a:p>
        </p:txBody>
      </p:sp>
      <p:pic>
        <p:nvPicPr>
          <p:cNvPr id="9" name="Image 8"/>
          <p:cNvPicPr>
            <a:picLocks noChangeAspect="1"/>
          </p:cNvPicPr>
          <p:nvPr/>
        </p:nvPicPr>
        <p:blipFill rotWithShape="1">
          <a:blip r:embed="rId3"/>
          <a:srcRect l="24653" t="16875" r="15048" b="29875"/>
          <a:stretch/>
        </p:blipFill>
        <p:spPr>
          <a:xfrm>
            <a:off x="426280" y="1491630"/>
            <a:ext cx="2784401" cy="1382464"/>
          </a:xfrm>
          <a:prstGeom prst="rect">
            <a:avLst/>
          </a:prstGeom>
        </p:spPr>
      </p:pic>
      <p:pic>
        <p:nvPicPr>
          <p:cNvPr id="10" name="Image 9"/>
          <p:cNvPicPr>
            <a:picLocks noChangeAspect="1"/>
          </p:cNvPicPr>
          <p:nvPr/>
        </p:nvPicPr>
        <p:blipFill rotWithShape="1">
          <a:blip r:embed="rId4"/>
          <a:srcRect l="24018" t="13352" r="8259" b="24526"/>
          <a:stretch/>
        </p:blipFill>
        <p:spPr>
          <a:xfrm>
            <a:off x="398391" y="2873728"/>
            <a:ext cx="3243396" cy="1675369"/>
          </a:xfrm>
          <a:prstGeom prst="rect">
            <a:avLst/>
          </a:prstGeom>
        </p:spPr>
      </p:pic>
      <p:sp>
        <p:nvSpPr>
          <p:cNvPr id="11" name="Espace réservé du texte 7"/>
          <p:cNvSpPr txBox="1">
            <a:spLocks/>
          </p:cNvSpPr>
          <p:nvPr/>
        </p:nvSpPr>
        <p:spPr>
          <a:xfrm>
            <a:off x="3891294" y="908499"/>
            <a:ext cx="4896544" cy="576144"/>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338" indent="-541338"/>
            <a:r>
              <a:rPr lang="fr-FR" b="1" dirty="0" smtClean="0"/>
              <a:t>France</a:t>
            </a:r>
            <a:r>
              <a:rPr lang="fr-FR" dirty="0" smtClean="0"/>
              <a:t> : </a:t>
            </a:r>
            <a:r>
              <a:rPr lang="fr-FR" dirty="0"/>
              <a:t>1378 </a:t>
            </a:r>
            <a:r>
              <a:rPr lang="fr-FR" dirty="0" smtClean="0"/>
              <a:t>foyers </a:t>
            </a:r>
            <a:r>
              <a:rPr lang="fr-FR" dirty="0"/>
              <a:t>d’IAHP (H5</a:t>
            </a:r>
            <a:r>
              <a:rPr lang="fr-FR" dirty="0" smtClean="0"/>
              <a:t>), 55 </a:t>
            </a:r>
            <a:r>
              <a:rPr lang="fr-FR" dirty="0"/>
              <a:t>cas faune </a:t>
            </a:r>
            <a:r>
              <a:rPr lang="fr-FR" dirty="0" smtClean="0"/>
              <a:t>sauvage, 35 basses-cours, &gt; </a:t>
            </a:r>
            <a:r>
              <a:rPr lang="fr-FR" dirty="0"/>
              <a:t>16 millions volailles abattues</a:t>
            </a:r>
          </a:p>
        </p:txBody>
      </p:sp>
      <p:pic>
        <p:nvPicPr>
          <p:cNvPr id="13" name="Image 12"/>
          <p:cNvPicPr>
            <a:picLocks noChangeAspect="1"/>
          </p:cNvPicPr>
          <p:nvPr/>
        </p:nvPicPr>
        <p:blipFill>
          <a:blip r:embed="rId5"/>
          <a:stretch>
            <a:fillRect/>
          </a:stretch>
        </p:blipFill>
        <p:spPr>
          <a:xfrm>
            <a:off x="3779912" y="3005356"/>
            <a:ext cx="3429182" cy="1711954"/>
          </a:xfrm>
          <a:prstGeom prst="rect">
            <a:avLst/>
          </a:prstGeom>
        </p:spPr>
      </p:pic>
      <p:sp>
        <p:nvSpPr>
          <p:cNvPr id="14" name="Rectangle 13"/>
          <p:cNvSpPr/>
          <p:nvPr/>
        </p:nvSpPr>
        <p:spPr>
          <a:xfrm>
            <a:off x="7215680" y="1713154"/>
            <a:ext cx="1789896" cy="2321148"/>
          </a:xfrm>
          <a:prstGeom prst="rect">
            <a:avLst/>
          </a:prstGeom>
        </p:spPr>
        <p:txBody>
          <a:bodyPr wrap="square">
            <a:spAutoFit/>
          </a:bodyPr>
          <a:lstStyle/>
          <a:p>
            <a:pPr marL="214313" lvl="0" indent="-214313" defTabSz="685800">
              <a:spcBef>
                <a:spcPts val="450"/>
              </a:spcBef>
              <a:buFont typeface="Arial" panose="020B0604020202020204" pitchFamily="34" charset="0"/>
              <a:buChar char="•"/>
            </a:pPr>
            <a:r>
              <a:rPr lang="fr-FR" sz="1050" dirty="0"/>
              <a:t>Les </a:t>
            </a:r>
            <a:r>
              <a:rPr lang="fr-FR" sz="1050" b="1" dirty="0"/>
              <a:t>palmipèdes</a:t>
            </a:r>
            <a:r>
              <a:rPr lang="fr-FR" sz="1050" dirty="0"/>
              <a:t> toujours majoritairement affectés</a:t>
            </a:r>
            <a:br>
              <a:rPr lang="fr-FR" sz="1050" dirty="0"/>
            </a:br>
            <a:r>
              <a:rPr lang="fr-FR" sz="1050" dirty="0"/>
              <a:t>(63 % des foyers « volailles ») …</a:t>
            </a:r>
          </a:p>
          <a:p>
            <a:pPr marL="214313" lvl="0" indent="-214313" defTabSz="685800">
              <a:spcBef>
                <a:spcPts val="450"/>
              </a:spcBef>
              <a:buFont typeface="Arial" panose="020B0604020202020204" pitchFamily="34" charset="0"/>
              <a:buChar char="•"/>
            </a:pPr>
            <a:r>
              <a:rPr lang="fr-FR" sz="1050" dirty="0"/>
              <a:t>… mais les </a:t>
            </a:r>
            <a:r>
              <a:rPr lang="fr-FR" sz="1050" b="1" dirty="0"/>
              <a:t>galliformes</a:t>
            </a:r>
            <a:r>
              <a:rPr lang="fr-FR" sz="1050" dirty="0"/>
              <a:t> aussi</a:t>
            </a:r>
            <a:br>
              <a:rPr lang="fr-FR" sz="1050" dirty="0"/>
            </a:br>
            <a:r>
              <a:rPr lang="fr-FR" sz="1050" dirty="0"/>
              <a:t>(poulet, poule, dinde, pintade </a:t>
            </a:r>
            <a:r>
              <a:rPr lang="fr-FR" sz="1050" dirty="0" err="1"/>
              <a:t>etc</a:t>
            </a:r>
            <a:r>
              <a:rPr lang="fr-FR" sz="1050" dirty="0"/>
              <a:t> = 36 </a:t>
            </a:r>
            <a:r>
              <a:rPr lang="fr-FR" sz="1050" dirty="0" smtClean="0"/>
              <a:t>%  </a:t>
            </a:r>
            <a:r>
              <a:rPr lang="fr-FR" sz="1050" dirty="0"/>
              <a:t>des foyers volailles)</a:t>
            </a:r>
          </a:p>
          <a:p>
            <a:pPr marL="214313" lvl="0" indent="-214313" defTabSz="685800">
              <a:spcBef>
                <a:spcPts val="450"/>
              </a:spcBef>
              <a:buFont typeface="Arial" panose="020B0604020202020204" pitchFamily="34" charset="0"/>
              <a:buChar char="•"/>
            </a:pPr>
            <a:r>
              <a:rPr lang="fr-FR" sz="1050" b="1" dirty="0"/>
              <a:t>Le pays le plus touché</a:t>
            </a:r>
            <a:r>
              <a:rPr lang="fr-FR" sz="1050" dirty="0"/>
              <a:t> en Europe</a:t>
            </a:r>
          </a:p>
        </p:txBody>
      </p:sp>
      <p:sp>
        <p:nvSpPr>
          <p:cNvPr id="15"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124581" y="4816007"/>
            <a:ext cx="3086100" cy="211622"/>
          </a:xfrm>
        </p:spPr>
        <p:txBody>
          <a:bodyPr/>
          <a:lstStyle/>
          <a:p>
            <a:pPr algn="l"/>
            <a:r>
              <a:rPr lang="fr-FR" dirty="0" smtClean="0"/>
              <a:t>Retour d’expérience épizootie 2021-2022 en France</a:t>
            </a:r>
            <a:endParaRPr lang="fr-FR" dirty="0"/>
          </a:p>
        </p:txBody>
      </p:sp>
      <p:sp>
        <p:nvSpPr>
          <p:cNvPr id="16" name="Espace réservé de la date 3"/>
          <p:cNvSpPr>
            <a:spLocks noGrp="1"/>
          </p:cNvSpPr>
          <p:nvPr>
            <p:ph type="dt" sz="half" idx="4294967295"/>
          </p:nvPr>
        </p:nvSpPr>
        <p:spPr>
          <a:xfrm>
            <a:off x="7704027" y="4815700"/>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3953479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59847" y="4786300"/>
            <a:ext cx="1350000" cy="211929"/>
          </a:xfrm>
        </p:spPr>
        <p:txBody>
          <a:bodyPr/>
          <a:lstStyle/>
          <a:p>
            <a:fld id="{733122C9-A0B9-462F-8757-0847AD287B63}" type="slidenum">
              <a:rPr lang="fr-FR" smtClean="0"/>
              <a:pPr/>
              <a:t>4</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a:solidFill>
                  <a:srgbClr val="FF9940"/>
                </a:solidFill>
              </a:rPr>
              <a:t>1.2 Un niveau inédit de diversité génétique</a:t>
            </a:r>
          </a:p>
        </p:txBody>
      </p:sp>
      <p:sp>
        <p:nvSpPr>
          <p:cNvPr id="15" name="ZoneTexte 14"/>
          <p:cNvSpPr txBox="1"/>
          <p:nvPr/>
        </p:nvSpPr>
        <p:spPr>
          <a:xfrm>
            <a:off x="251520" y="915486"/>
            <a:ext cx="8712968" cy="453970"/>
          </a:xfrm>
          <a:prstGeom prst="rect">
            <a:avLst/>
          </a:prstGeom>
          <a:noFill/>
        </p:spPr>
        <p:txBody>
          <a:bodyPr wrap="square" rtlCol="0">
            <a:spAutoFit/>
          </a:bodyPr>
          <a:lstStyle/>
          <a:p>
            <a:pPr marL="171450" indent="-171450">
              <a:spcAft>
                <a:spcPts val="300"/>
              </a:spcAft>
              <a:buFontTx/>
              <a:buChar char="-"/>
            </a:pPr>
            <a:r>
              <a:rPr lang="fr-FR" sz="1050" b="1" dirty="0" smtClean="0"/>
              <a:t>8 </a:t>
            </a:r>
            <a:r>
              <a:rPr lang="fr-FR" sz="1050" b="1" dirty="0"/>
              <a:t>génotypes détectés </a:t>
            </a:r>
            <a:r>
              <a:rPr lang="fr-FR" sz="1050" dirty="0"/>
              <a:t>depuis novembre </a:t>
            </a:r>
            <a:r>
              <a:rPr lang="fr-FR" sz="1050" dirty="0" smtClean="0"/>
              <a:t>2021 à juin 2022, suggérant </a:t>
            </a:r>
            <a:r>
              <a:rPr lang="fr-FR" sz="1050" dirty="0"/>
              <a:t>des </a:t>
            </a:r>
            <a:r>
              <a:rPr lang="fr-FR" sz="1050" b="1" dirty="0"/>
              <a:t>introductions </a:t>
            </a:r>
            <a:r>
              <a:rPr lang="fr-FR" sz="1050" b="1" dirty="0" smtClean="0"/>
              <a:t>primaires distinctes</a:t>
            </a:r>
          </a:p>
          <a:p>
            <a:pPr marL="171450" indent="-171450">
              <a:spcAft>
                <a:spcPts val="300"/>
              </a:spcAft>
              <a:buFontTx/>
              <a:buChar char="-"/>
            </a:pPr>
            <a:r>
              <a:rPr lang="fr-FR" sz="1050" dirty="0" smtClean="0"/>
              <a:t>Et des </a:t>
            </a:r>
            <a:r>
              <a:rPr lang="fr-FR" sz="1050" dirty="0"/>
              <a:t>variations génétiques détectées </a:t>
            </a:r>
            <a:r>
              <a:rPr lang="fr-FR" sz="1050" dirty="0" smtClean="0"/>
              <a:t>au sein d’un </a:t>
            </a:r>
            <a:r>
              <a:rPr lang="fr-FR" sz="1050" dirty="0"/>
              <a:t>même génotype</a:t>
            </a:r>
            <a:r>
              <a:rPr lang="fr-FR" sz="1050" dirty="0" smtClean="0"/>
              <a:t> suggèrent </a:t>
            </a:r>
            <a:r>
              <a:rPr lang="fr-FR" sz="1050" dirty="0"/>
              <a:t>également </a:t>
            </a:r>
            <a:r>
              <a:rPr lang="fr-FR" sz="1050" b="1" dirty="0"/>
              <a:t>différentes </a:t>
            </a:r>
            <a:r>
              <a:rPr lang="fr-FR" sz="1050" b="1" dirty="0" smtClean="0"/>
              <a:t>introductions primaires</a:t>
            </a:r>
            <a:r>
              <a:rPr lang="fr-FR" sz="1050" dirty="0" smtClean="0"/>
              <a:t>.</a:t>
            </a:r>
            <a:endParaRPr lang="fr-FR" sz="1050" dirty="0"/>
          </a:p>
        </p:txBody>
      </p:sp>
      <p:pic>
        <p:nvPicPr>
          <p:cNvPr id="16" name="Image 15"/>
          <p:cNvPicPr>
            <a:picLocks noChangeAspect="1"/>
          </p:cNvPicPr>
          <p:nvPr/>
        </p:nvPicPr>
        <p:blipFill>
          <a:blip r:embed="rId2"/>
          <a:stretch>
            <a:fillRect/>
          </a:stretch>
        </p:blipFill>
        <p:spPr>
          <a:xfrm>
            <a:off x="303378" y="1727408"/>
            <a:ext cx="2462428" cy="2131194"/>
          </a:xfrm>
          <a:prstGeom prst="rect">
            <a:avLst/>
          </a:prstGeom>
        </p:spPr>
      </p:pic>
      <p:sp>
        <p:nvSpPr>
          <p:cNvPr id="17" name="ZoneTexte 16"/>
          <p:cNvSpPr txBox="1"/>
          <p:nvPr/>
        </p:nvSpPr>
        <p:spPr>
          <a:xfrm>
            <a:off x="309372" y="3858602"/>
            <a:ext cx="2462428" cy="369332"/>
          </a:xfrm>
          <a:prstGeom prst="rect">
            <a:avLst/>
          </a:prstGeom>
          <a:noFill/>
        </p:spPr>
        <p:txBody>
          <a:bodyPr wrap="square" rtlCol="0">
            <a:spAutoFit/>
          </a:bodyPr>
          <a:lstStyle/>
          <a:p>
            <a:pPr algn="just"/>
            <a:r>
              <a:rPr lang="fr-FR" sz="600" dirty="0"/>
              <a:t>Génotypes de virus IAHP A(H5N1) observés en France depuis novembre 2021. Chaque couleur de segment génomique correspond à une origine phylogénétique différente</a:t>
            </a:r>
          </a:p>
        </p:txBody>
      </p:sp>
      <p:pic>
        <p:nvPicPr>
          <p:cNvPr id="18" name="Image 17"/>
          <p:cNvPicPr>
            <a:picLocks noChangeAspect="1"/>
          </p:cNvPicPr>
          <p:nvPr/>
        </p:nvPicPr>
        <p:blipFill>
          <a:blip r:embed="rId3"/>
          <a:stretch>
            <a:fillRect/>
          </a:stretch>
        </p:blipFill>
        <p:spPr>
          <a:xfrm>
            <a:off x="2915816" y="1447418"/>
            <a:ext cx="3648336" cy="2911079"/>
          </a:xfrm>
          <a:prstGeom prst="rect">
            <a:avLst/>
          </a:prstGeom>
        </p:spPr>
      </p:pic>
      <p:sp>
        <p:nvSpPr>
          <p:cNvPr id="19" name="ZoneTexte 18"/>
          <p:cNvSpPr txBox="1"/>
          <p:nvPr/>
        </p:nvSpPr>
        <p:spPr>
          <a:xfrm>
            <a:off x="3111190" y="4297959"/>
            <a:ext cx="3228376" cy="276999"/>
          </a:xfrm>
          <a:prstGeom prst="rect">
            <a:avLst/>
          </a:prstGeom>
          <a:noFill/>
        </p:spPr>
        <p:txBody>
          <a:bodyPr wrap="square" rtlCol="0">
            <a:spAutoFit/>
          </a:bodyPr>
          <a:lstStyle/>
          <a:p>
            <a:r>
              <a:rPr lang="fr-FR" sz="600" dirty="0">
                <a:ea typeface="Calibri" panose="020F0502020204030204" pitchFamily="34" charset="0"/>
                <a:cs typeface="Times New Roman" panose="02020603050405020304" pitchFamily="18" charset="0"/>
              </a:rPr>
              <a:t>Répartition géographique des génotypes de virus IAHP H5N1 dans les élevages et en avifaune sauvage séquencés au 07 juin 2022.</a:t>
            </a:r>
            <a:endParaRPr lang="fr-FR" sz="600" dirty="0"/>
          </a:p>
        </p:txBody>
      </p:sp>
      <p:sp>
        <p:nvSpPr>
          <p:cNvPr id="20" name="ZoneTexte 19"/>
          <p:cNvSpPr txBox="1"/>
          <p:nvPr/>
        </p:nvSpPr>
        <p:spPr>
          <a:xfrm>
            <a:off x="6459847" y="2179786"/>
            <a:ext cx="2608947" cy="615553"/>
          </a:xfrm>
          <a:prstGeom prst="rect">
            <a:avLst/>
          </a:prstGeom>
          <a:noFill/>
        </p:spPr>
        <p:txBody>
          <a:bodyPr wrap="square" rtlCol="0">
            <a:spAutoFit/>
          </a:bodyPr>
          <a:lstStyle/>
          <a:p>
            <a:pPr>
              <a:spcAft>
                <a:spcPts val="300"/>
              </a:spcAft>
            </a:pPr>
            <a:r>
              <a:rPr lang="fr-FR" sz="1050" dirty="0" smtClean="0"/>
              <a:t>+ 1 </a:t>
            </a:r>
            <a:r>
              <a:rPr lang="fr-FR" sz="1050" dirty="0"/>
              <a:t>nouveau génotype </a:t>
            </a:r>
            <a:r>
              <a:rPr lang="fr-FR" sz="1050" b="1" dirty="0"/>
              <a:t>FR9</a:t>
            </a:r>
          </a:p>
          <a:p>
            <a:pPr>
              <a:spcAft>
                <a:spcPts val="300"/>
              </a:spcAft>
            </a:pPr>
            <a:r>
              <a:rPr lang="fr-FR" sz="1050" dirty="0" smtClean="0"/>
              <a:t> détecté cet été sur des </a:t>
            </a:r>
            <a:r>
              <a:rPr lang="fr-FR" sz="1050" dirty="0" err="1" smtClean="0"/>
              <a:t>laridés</a:t>
            </a:r>
            <a:r>
              <a:rPr lang="fr-FR" sz="1050" dirty="0" smtClean="0"/>
              <a:t> et 2 élevages en Normandie</a:t>
            </a:r>
            <a:endParaRPr lang="fr-FR" sz="1050" dirty="0"/>
          </a:p>
        </p:txBody>
      </p:sp>
      <p:sp>
        <p:nvSpPr>
          <p:cNvPr id="21" name="ZoneTexte 20"/>
          <p:cNvSpPr txBox="1"/>
          <p:nvPr/>
        </p:nvSpPr>
        <p:spPr>
          <a:xfrm>
            <a:off x="6424531" y="2931790"/>
            <a:ext cx="2644263" cy="1623521"/>
          </a:xfrm>
          <a:prstGeom prst="rect">
            <a:avLst/>
          </a:prstGeom>
          <a:solidFill>
            <a:schemeClr val="bg1">
              <a:lumMod val="95000"/>
            </a:schemeClr>
          </a:solidFill>
          <a:ln>
            <a:solidFill>
              <a:schemeClr val="tx1"/>
            </a:solidFill>
          </a:ln>
        </p:spPr>
        <p:txBody>
          <a:bodyPr wrap="square" rtlCol="0">
            <a:spAutoFit/>
          </a:bodyPr>
          <a:lstStyle/>
          <a:p>
            <a:pPr>
              <a:spcAft>
                <a:spcPts val="300"/>
              </a:spcAft>
            </a:pPr>
            <a:r>
              <a:rPr lang="fr-FR" sz="1050" dirty="0" smtClean="0"/>
              <a:t>Une lignée de souches virales capables de générer une très grande variabilité génétique =&gt; </a:t>
            </a:r>
          </a:p>
          <a:p>
            <a:pPr marL="171450" indent="-171450">
              <a:spcAft>
                <a:spcPts val="300"/>
              </a:spcAft>
              <a:buFont typeface="Arial" panose="020B0604020202020204" pitchFamily="34" charset="0"/>
              <a:buChar char="•"/>
            </a:pPr>
            <a:r>
              <a:rPr lang="fr-FR" sz="1050" dirty="0" smtClean="0"/>
              <a:t>maintien d’une circulation +++ dans l’avifaune sauvage, </a:t>
            </a:r>
          </a:p>
          <a:p>
            <a:pPr marL="171450" indent="-171450">
              <a:spcAft>
                <a:spcPts val="300"/>
              </a:spcAft>
              <a:buFont typeface="Arial" panose="020B0604020202020204" pitchFamily="34" charset="0"/>
              <a:buChar char="•"/>
            </a:pPr>
            <a:r>
              <a:rPr lang="fr-FR" sz="1050" dirty="0" smtClean="0"/>
              <a:t>risque +++ d’augmentation de sa variabilité au sein du compartiment des volailles domestiques</a:t>
            </a:r>
            <a:endParaRPr lang="fr-FR" sz="1050" dirty="0"/>
          </a:p>
        </p:txBody>
      </p:sp>
      <p:sp>
        <p:nvSpPr>
          <p:cNvPr id="22" name="Espace réservé du texte 5"/>
          <p:cNvSpPr>
            <a:spLocks noGrp="1"/>
          </p:cNvSpPr>
          <p:nvPr>
            <p:ph type="body" sz="quarter" idx="4294967295"/>
          </p:nvPr>
        </p:nvSpPr>
        <p:spPr>
          <a:xfrm>
            <a:off x="6012160" y="1518203"/>
            <a:ext cx="2952328" cy="598382"/>
          </a:xfrm>
          <a:prstGeom prst="rect">
            <a:avLst/>
          </a:prstGeom>
        </p:spPr>
        <p:txBody>
          <a:bodyPr/>
          <a:lstStyle/>
          <a:p>
            <a:pPr algn="ctr">
              <a:spcAft>
                <a:spcPts val="0"/>
              </a:spcAft>
            </a:pPr>
            <a:r>
              <a:rPr lang="fr-FR" b="1" dirty="0" smtClean="0"/>
              <a:t>La </a:t>
            </a:r>
            <a:r>
              <a:rPr lang="fr-FR" b="1" dirty="0"/>
              <a:t>variabilité génétique constatée indique de multiples introductions </a:t>
            </a:r>
            <a:endParaRPr lang="fr-FR" b="1" dirty="0" smtClean="0"/>
          </a:p>
          <a:p>
            <a:pPr algn="ctr">
              <a:spcAft>
                <a:spcPts val="0"/>
              </a:spcAft>
            </a:pPr>
            <a:r>
              <a:rPr lang="fr-FR" b="1" dirty="0" smtClean="0"/>
              <a:t>au </a:t>
            </a:r>
            <a:r>
              <a:rPr lang="fr-FR" b="1" dirty="0"/>
              <a:t>niveau national voire même local</a:t>
            </a:r>
            <a:r>
              <a:rPr lang="fr-FR" dirty="0"/>
              <a:t>. </a:t>
            </a:r>
          </a:p>
        </p:txBody>
      </p:sp>
      <p:sp>
        <p:nvSpPr>
          <p:cNvPr id="14" name="ZoneTexte 13"/>
          <p:cNvSpPr txBox="1"/>
          <p:nvPr/>
        </p:nvSpPr>
        <p:spPr>
          <a:xfrm>
            <a:off x="3372250" y="4659675"/>
            <a:ext cx="2639910" cy="338554"/>
          </a:xfrm>
          <a:prstGeom prst="rect">
            <a:avLst/>
          </a:prstGeom>
          <a:noFill/>
        </p:spPr>
        <p:txBody>
          <a:bodyPr wrap="square" rtlCol="0">
            <a:spAutoFit/>
          </a:bodyPr>
          <a:lstStyle/>
          <a:p>
            <a:r>
              <a:rPr lang="fr-FR" sz="800" b="1" dirty="0" smtClean="0"/>
              <a:t>Source</a:t>
            </a:r>
            <a:r>
              <a:rPr lang="fr-FR" sz="800" dirty="0" smtClean="0"/>
              <a:t> : LNR Influenza aviaire et Plateforme NGS, Laboratoire Anses de Ploufragan-Plouzané-Niort </a:t>
            </a:r>
            <a:endParaRPr lang="fr-FR" sz="800" dirty="0"/>
          </a:p>
        </p:txBody>
      </p:sp>
      <p:sp>
        <p:nvSpPr>
          <p:cNvPr id="23"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25090" y="4892418"/>
            <a:ext cx="3086100" cy="211622"/>
          </a:xfrm>
        </p:spPr>
        <p:txBody>
          <a:bodyPr/>
          <a:lstStyle/>
          <a:p>
            <a:pPr algn="l"/>
            <a:r>
              <a:rPr lang="fr-FR" dirty="0" smtClean="0"/>
              <a:t>Retour d’expérience épizootie 2021-2022 en France</a:t>
            </a:r>
            <a:endParaRPr lang="fr-FR" dirty="0"/>
          </a:p>
        </p:txBody>
      </p:sp>
      <p:sp>
        <p:nvSpPr>
          <p:cNvPr id="24" name="Espace réservé de la date 3"/>
          <p:cNvSpPr txBox="1">
            <a:spLocks/>
          </p:cNvSpPr>
          <p:nvPr/>
        </p:nvSpPr>
        <p:spPr bwMode="gray">
          <a:xfrm>
            <a:off x="7852125" y="4812075"/>
            <a:ext cx="1170000" cy="211929"/>
          </a:xfrm>
          <a:prstGeom prst="rect">
            <a:avLst/>
          </a:prstGeom>
        </p:spPr>
        <p:txBody>
          <a:bodyPr anchor="t">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cap="all" smtClean="0"/>
              <a:t>04/10/2022</a:t>
            </a:r>
            <a:endParaRPr lang="fr-FR" sz="800" cap="all" dirty="0"/>
          </a:p>
        </p:txBody>
      </p:sp>
    </p:spTree>
    <p:extLst>
      <p:ext uri="{BB962C8B-B14F-4D97-AF65-F5344CB8AC3E}">
        <p14:creationId xmlns:p14="http://schemas.microsoft.com/office/powerpoint/2010/main" val="1754879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6"/>
          </p:nvPr>
        </p:nvSpPr>
        <p:spPr/>
        <p:txBody>
          <a:bodyPr/>
          <a:lstStyle/>
          <a:p>
            <a:pPr algn="r"/>
            <a:r>
              <a:rPr lang="fr-FR" cap="all" dirty="0" smtClean="0"/>
              <a:t>14/09/2022</a:t>
            </a:r>
            <a:endParaRPr lang="fr-FR" cap="all" dirty="0"/>
          </a:p>
        </p:txBody>
      </p:sp>
      <p:sp>
        <p:nvSpPr>
          <p:cNvPr id="5" name="Espace réservé du pied de page 4"/>
          <p:cNvSpPr>
            <a:spLocks noGrp="1"/>
          </p:cNvSpPr>
          <p:nvPr>
            <p:ph type="ftr" sz="quarter" idx="17"/>
          </p:nvPr>
        </p:nvSpPr>
        <p:spPr/>
        <p:txBody>
          <a:bodyPr/>
          <a:lstStyle/>
          <a:p>
            <a:r>
              <a:rPr lang="fr-FR" dirty="0" smtClean="0"/>
              <a:t>Que retenir de la crise IAHP 2021-22 en France?</a:t>
            </a:r>
            <a:endParaRPr lang="fr-FR" dirty="0"/>
          </a:p>
        </p:txBody>
      </p:sp>
      <p:sp>
        <p:nvSpPr>
          <p:cNvPr id="2" name="Espace réservé du numéro de diapositive 1"/>
          <p:cNvSpPr>
            <a:spLocks noGrp="1"/>
          </p:cNvSpPr>
          <p:nvPr>
            <p:ph type="sldNum" sz="quarter" idx="18"/>
          </p:nvPr>
        </p:nvSpPr>
        <p:spPr/>
        <p:txBody>
          <a:bodyPr/>
          <a:lstStyle/>
          <a:p>
            <a:fld id="{733122C9-A0B9-462F-8757-0847AD287B63}" type="slidenum">
              <a:rPr lang="fr-FR" smtClean="0"/>
              <a:pPr/>
              <a:t>5</a:t>
            </a:fld>
            <a:endParaRPr lang="fr-FR" dirty="0"/>
          </a:p>
        </p:txBody>
      </p:sp>
      <p:sp>
        <p:nvSpPr>
          <p:cNvPr id="7" name="Espace réservé du texte 6"/>
          <p:cNvSpPr>
            <a:spLocks noGrp="1"/>
          </p:cNvSpPr>
          <p:nvPr>
            <p:ph type="body" sz="quarter" idx="13"/>
          </p:nvPr>
        </p:nvSpPr>
        <p:spPr>
          <a:xfrm>
            <a:off x="281786" y="898312"/>
            <a:ext cx="8594294" cy="3833678"/>
          </a:xfrm>
        </p:spPr>
        <p:txBody>
          <a:bodyPr/>
          <a:lstStyle/>
          <a:p>
            <a:r>
              <a:rPr lang="fr-FR" dirty="0" smtClean="0"/>
              <a:t>Une exposition aux risques liés à l’avifaune sauvage d’importante à majeure (très forte pression environnementale)</a:t>
            </a:r>
          </a:p>
          <a:p>
            <a:pPr marL="171450" indent="-171450">
              <a:spcBef>
                <a:spcPts val="0"/>
              </a:spcBef>
              <a:buFont typeface="Wingdings" panose="05000000000000000000" pitchFamily="2" charset="2"/>
              <a:buChar char="ü"/>
            </a:pPr>
            <a:r>
              <a:rPr lang="fr-FR" b="0" dirty="0"/>
              <a:t>Proximité zones </a:t>
            </a:r>
            <a:r>
              <a:rPr lang="fr-FR" b="0" dirty="0" smtClean="0"/>
              <a:t>humides</a:t>
            </a:r>
          </a:p>
          <a:p>
            <a:pPr marL="171450" indent="-171450">
              <a:spcBef>
                <a:spcPts val="0"/>
              </a:spcBef>
              <a:buFont typeface="Wingdings" panose="05000000000000000000" pitchFamily="2" charset="2"/>
              <a:buChar char="ü"/>
            </a:pPr>
            <a:r>
              <a:rPr lang="fr-FR" b="0" dirty="0" smtClean="0"/>
              <a:t>Sites particulièrement exposés</a:t>
            </a:r>
            <a:endParaRPr lang="fr-FR" dirty="0" smtClean="0"/>
          </a:p>
          <a:p>
            <a:r>
              <a:rPr lang="fr-FR" dirty="0" smtClean="0"/>
              <a:t>Combinée avec des failles +/- importantes ou accidentelles dans la biosécurité</a:t>
            </a:r>
          </a:p>
          <a:p>
            <a:pPr marL="171450" indent="-171450">
              <a:spcBef>
                <a:spcPts val="0"/>
              </a:spcBef>
              <a:spcAft>
                <a:spcPts val="0"/>
              </a:spcAft>
              <a:buFont typeface="Wingdings" panose="05000000000000000000" pitchFamily="2" charset="2"/>
              <a:buChar char="ü"/>
            </a:pPr>
            <a:r>
              <a:rPr lang="fr-FR" b="0" dirty="0" smtClean="0"/>
              <a:t>Faille accidentelle certainement en lien avec des travaux</a:t>
            </a:r>
          </a:p>
          <a:p>
            <a:pPr marL="171450" indent="-171450">
              <a:spcAft>
                <a:spcPts val="0"/>
              </a:spcAft>
              <a:buFont typeface="Wingdings" panose="05000000000000000000" pitchFamily="2" charset="2"/>
              <a:buChar char="ü"/>
            </a:pPr>
            <a:r>
              <a:rPr lang="fr-FR" b="0" dirty="0" smtClean="0"/>
              <a:t>Défaut dans la mise à l’abri:</a:t>
            </a:r>
          </a:p>
          <a:p>
            <a:pPr marL="533400" indent="-171450">
              <a:spcAft>
                <a:spcPts val="0"/>
              </a:spcAft>
              <a:buFont typeface="Arial" panose="020B0604020202020204" pitchFamily="34" charset="0"/>
              <a:buChar char="•"/>
            </a:pPr>
            <a:r>
              <a:rPr lang="fr-FR" b="0" dirty="0" smtClean="0"/>
              <a:t>Animaux laissés avec un accès extérieur</a:t>
            </a:r>
          </a:p>
          <a:p>
            <a:pPr marL="533400" indent="-171450">
              <a:buFont typeface="Arial" panose="020B0604020202020204" pitchFamily="34" charset="0"/>
              <a:buChar char="•"/>
            </a:pPr>
            <a:r>
              <a:rPr lang="fr-FR" b="0" dirty="0"/>
              <a:t>En dépit des efforts accomplis par les éleveurs (mise à l’abri des oiseaux notamment), des failles dans l’application des mesures de biosécurité quotidiennes et systématiques ont pu être constatées :</a:t>
            </a:r>
          </a:p>
          <a:p>
            <a:pPr marL="1439863" indent="-171450">
              <a:spcAft>
                <a:spcPts val="0"/>
              </a:spcAft>
              <a:buFont typeface="Wingdings" panose="05000000000000000000" pitchFamily="2" charset="2"/>
              <a:buChar char="Ø"/>
            </a:pPr>
            <a:r>
              <a:rPr lang="fr-FR" b="0" dirty="0"/>
              <a:t>Passage quotidien entre multiples petits bâtiments </a:t>
            </a:r>
            <a:r>
              <a:rPr lang="fr-FR" b="0" dirty="0" smtClean="0"/>
              <a:t>-&gt; </a:t>
            </a:r>
            <a:r>
              <a:rPr lang="fr-FR" b="0" dirty="0"/>
              <a:t>possible perte d’observance (changement de bottes et tenue)</a:t>
            </a:r>
          </a:p>
          <a:p>
            <a:pPr marL="1439863" indent="-171450">
              <a:spcAft>
                <a:spcPts val="0"/>
              </a:spcAft>
              <a:buFont typeface="Wingdings" panose="05000000000000000000" pitchFamily="2" charset="2"/>
              <a:buChar char="Ø"/>
            </a:pPr>
            <a:r>
              <a:rPr lang="fr-FR" b="0" dirty="0"/>
              <a:t>Entrée quotidienne de la pailleuse sans mesure de biosécurité dans les bâtiments ou sortie des animaux sur un parcours réduit lors du </a:t>
            </a:r>
            <a:r>
              <a:rPr lang="fr-FR" b="0" dirty="0" err="1"/>
              <a:t>repaillage</a:t>
            </a:r>
            <a:r>
              <a:rPr lang="fr-FR" b="0" dirty="0"/>
              <a:t> </a:t>
            </a:r>
            <a:r>
              <a:rPr lang="fr-FR" b="0" dirty="0" smtClean="0"/>
              <a:t>quotidien</a:t>
            </a:r>
            <a:endParaRPr lang="fr-FR" dirty="0" smtClean="0"/>
          </a:p>
          <a:p>
            <a:pPr>
              <a:spcBef>
                <a:spcPts val="1200"/>
              </a:spcBef>
            </a:pPr>
            <a:r>
              <a:rPr lang="fr-FR" dirty="0" smtClean="0"/>
              <a:t>Et combinée avec la présence d’espèces particulièrement réceptives au virus influenza aviaire</a:t>
            </a:r>
          </a:p>
          <a:p>
            <a:pPr marL="171450" indent="-171450">
              <a:spcBef>
                <a:spcPts val="0"/>
              </a:spcBef>
              <a:buFont typeface="Wingdings" panose="05000000000000000000" pitchFamily="2" charset="2"/>
              <a:buChar char="ü"/>
            </a:pPr>
            <a:r>
              <a:rPr lang="fr-FR" b="0" dirty="0" smtClean="0"/>
              <a:t>Les palmipèdes (présents dans 8 des 10 introductions primaires identifiées dans les élevages)</a:t>
            </a:r>
          </a:p>
          <a:p>
            <a:pPr algn="ctr">
              <a:spcAft>
                <a:spcPts val="0"/>
              </a:spcAft>
            </a:pPr>
            <a:r>
              <a:rPr lang="fr-FR" sz="1400" dirty="0" smtClean="0">
                <a:solidFill>
                  <a:schemeClr val="tx2">
                    <a:lumMod val="75000"/>
                  </a:schemeClr>
                </a:solidFill>
              </a:rPr>
              <a:t>Pression </a:t>
            </a:r>
            <a:r>
              <a:rPr lang="fr-FR" sz="1400" dirty="0">
                <a:solidFill>
                  <a:schemeClr val="tx2">
                    <a:lumMod val="75000"/>
                  </a:schemeClr>
                </a:solidFill>
              </a:rPr>
              <a:t>virale environnementale +++ </a:t>
            </a:r>
            <a:endParaRPr lang="fr-FR" sz="1400" dirty="0" smtClean="0">
              <a:solidFill>
                <a:schemeClr val="tx2">
                  <a:lumMod val="75000"/>
                </a:schemeClr>
              </a:solidFill>
            </a:endParaRPr>
          </a:p>
          <a:p>
            <a:pPr algn="ctr">
              <a:spcAft>
                <a:spcPts val="0"/>
              </a:spcAft>
            </a:pPr>
            <a:r>
              <a:rPr lang="fr-FR" sz="1400" dirty="0" smtClean="0">
                <a:solidFill>
                  <a:schemeClr val="tx2">
                    <a:lumMod val="75000"/>
                  </a:schemeClr>
                </a:solidFill>
                <a:sym typeface="Wingdings" panose="05000000000000000000" pitchFamily="2" charset="2"/>
              </a:rPr>
              <a:t> </a:t>
            </a:r>
            <a:r>
              <a:rPr lang="fr-FR" sz="1400" dirty="0" smtClean="0">
                <a:solidFill>
                  <a:schemeClr val="tx2">
                    <a:lumMod val="75000"/>
                  </a:schemeClr>
                </a:solidFill>
              </a:rPr>
              <a:t>la </a:t>
            </a:r>
            <a:r>
              <a:rPr lang="fr-FR" sz="1400" dirty="0">
                <a:solidFill>
                  <a:schemeClr val="tx2">
                    <a:lumMod val="75000"/>
                  </a:schemeClr>
                </a:solidFill>
              </a:rPr>
              <a:t>moindre faute de biosécurité peut </a:t>
            </a:r>
            <a:r>
              <a:rPr lang="fr-FR" sz="1400" dirty="0" smtClean="0">
                <a:solidFill>
                  <a:schemeClr val="tx2">
                    <a:lumMod val="75000"/>
                  </a:schemeClr>
                </a:solidFill>
              </a:rPr>
              <a:t>suffire à introduire le virus</a:t>
            </a:r>
            <a:endParaRPr lang="fr-FR" sz="1400" dirty="0">
              <a:solidFill>
                <a:schemeClr val="tx2">
                  <a:lumMod val="75000"/>
                </a:schemeClr>
              </a:solidFill>
            </a:endParaRPr>
          </a:p>
          <a:p>
            <a:endParaRPr lang="fr-FR" b="0"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1.3 Causes des introductions primaires</a:t>
            </a:r>
            <a:endParaRPr lang="fr-FR" dirty="0">
              <a:solidFill>
                <a:srgbClr val="FF9940"/>
              </a:solidFill>
            </a:endParaRPr>
          </a:p>
        </p:txBody>
      </p:sp>
      <p:sp>
        <p:nvSpPr>
          <p:cNvPr id="8" name="Espace réservé du pied de page 6">
            <a:extLst>
              <a:ext uri="{FF2B5EF4-FFF2-40B4-BE49-F238E27FC236}">
                <a16:creationId xmlns:a16="http://schemas.microsoft.com/office/drawing/2014/main" id="{58D2D2E4-32B7-472C-B25E-7B1B89330F98}"/>
              </a:ext>
            </a:extLst>
          </p:cNvPr>
          <p:cNvSpPr txBox="1">
            <a:spLocks/>
          </p:cNvSpPr>
          <p:nvPr/>
        </p:nvSpPr>
        <p:spPr bwMode="gray">
          <a:xfrm>
            <a:off x="281786" y="4731990"/>
            <a:ext cx="3086100" cy="211622"/>
          </a:xfrm>
          <a:prstGeom prst="rect">
            <a:avLst/>
          </a:prstGeom>
          <a:solidFill>
            <a:schemeClr val="bg1"/>
          </a:solidFill>
        </p:spPr>
        <p:txBody>
          <a:bodyPr anchor="t">
            <a:spAutoFit/>
          </a:bodyPr>
          <a:lstStyle>
            <a:defPPr>
              <a:defRPr lang="fr-FR"/>
            </a:defPPr>
            <a:lvl1pPr marL="0" algn="r" defTabSz="914400" rtl="0" eaLnBrk="1" latinLnBrk="0" hangingPunct="1">
              <a:defRPr sz="75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smtClean="0"/>
              <a:t>Retour d’expérience épizootie 2021-2022 en France</a:t>
            </a:r>
            <a:endParaRPr lang="fr-FR" dirty="0"/>
          </a:p>
        </p:txBody>
      </p:sp>
      <p:sp>
        <p:nvSpPr>
          <p:cNvPr id="9" name="Espace réservé de la date 3"/>
          <p:cNvSpPr txBox="1">
            <a:spLocks/>
          </p:cNvSpPr>
          <p:nvPr/>
        </p:nvSpPr>
        <p:spPr bwMode="gray">
          <a:xfrm>
            <a:off x="7848134" y="4695833"/>
            <a:ext cx="1170000" cy="211929"/>
          </a:xfrm>
          <a:prstGeom prst="rect">
            <a:avLst/>
          </a:prstGeom>
          <a:solidFill>
            <a:schemeClr val="bg1"/>
          </a:solidFill>
        </p:spPr>
        <p:txBody>
          <a:bodyPr anchor="t">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800" cap="all" smtClean="0"/>
              <a:t>04/10/2022</a:t>
            </a:r>
            <a:endParaRPr lang="fr-FR" sz="800" cap="all" dirty="0"/>
          </a:p>
        </p:txBody>
      </p:sp>
    </p:spTree>
    <p:extLst>
      <p:ext uri="{BB962C8B-B14F-4D97-AF65-F5344CB8AC3E}">
        <p14:creationId xmlns:p14="http://schemas.microsoft.com/office/powerpoint/2010/main" val="11474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rotWithShape="1">
          <a:blip r:embed="rId2">
            <a:extLst>
              <a:ext uri="{28A0092B-C50C-407E-A947-70E740481C1C}">
                <a14:useLocalDpi xmlns:a14="http://schemas.microsoft.com/office/drawing/2010/main" val="0"/>
              </a:ext>
            </a:extLst>
          </a:blip>
          <a:srcRect l="4322" t="13601" r="30479" b="24801"/>
          <a:stretch/>
        </p:blipFill>
        <p:spPr>
          <a:xfrm>
            <a:off x="2875711" y="3389114"/>
            <a:ext cx="2447427" cy="1635127"/>
          </a:xfrm>
          <a:prstGeom prst="rect">
            <a:avLst/>
          </a:prstGeom>
        </p:spPr>
      </p:pic>
      <p:sp>
        <p:nvSpPr>
          <p:cNvPr id="2" name="Espace réservé du numéro de diapositive 1"/>
          <p:cNvSpPr>
            <a:spLocks noGrp="1"/>
          </p:cNvSpPr>
          <p:nvPr>
            <p:ph type="sldNum" sz="quarter" idx="18"/>
          </p:nvPr>
        </p:nvSpPr>
        <p:spPr/>
        <p:txBody>
          <a:bodyPr/>
          <a:lstStyle/>
          <a:p>
            <a:fld id="{733122C9-A0B9-462F-8757-0847AD287B63}" type="slidenum">
              <a:rPr lang="fr-FR" smtClean="0"/>
              <a:pPr/>
              <a:t>6</a:t>
            </a:fld>
            <a:endParaRPr lang="fr-FR" dirty="0"/>
          </a:p>
        </p:txBody>
      </p:sp>
      <p:sp>
        <p:nvSpPr>
          <p:cNvPr id="7" name="Espace réservé du texte 6"/>
          <p:cNvSpPr>
            <a:spLocks noGrp="1"/>
          </p:cNvSpPr>
          <p:nvPr>
            <p:ph type="body" sz="quarter" idx="13"/>
          </p:nvPr>
        </p:nvSpPr>
        <p:spPr/>
        <p:txBody>
          <a:bodyPr/>
          <a:lstStyle/>
          <a:p>
            <a:r>
              <a:rPr lang="fr-FR" b="0" dirty="0" smtClean="0"/>
              <a:t>Toutes les introductions primaires en élevage n’ont pas abouti à des épizooties en élevages de volailles </a:t>
            </a:r>
          </a:p>
          <a:p>
            <a:r>
              <a:rPr lang="fr-FR" dirty="0" smtClean="0"/>
              <a:t>La diffusion a pu être maitrisée plusieurs fois (au moins 11 fois):</a:t>
            </a:r>
          </a:p>
          <a:p>
            <a:pPr marL="715963" indent="-171450">
              <a:buFont typeface="Wingdings" panose="05000000000000000000" pitchFamily="2" charset="2"/>
              <a:buChar char="Ø"/>
            </a:pPr>
            <a:r>
              <a:rPr lang="fr-FR" b="0" dirty="0" smtClean="0"/>
              <a:t>Nord de la France</a:t>
            </a:r>
          </a:p>
          <a:p>
            <a:pPr marL="715963" indent="-171450">
              <a:buFont typeface="Wingdings" panose="05000000000000000000" pitchFamily="2" charset="2"/>
              <a:buChar char="Ø"/>
            </a:pPr>
            <a:r>
              <a:rPr lang="fr-FR" b="0" dirty="0" smtClean="0"/>
              <a:t>Première introduction dans le Gers</a:t>
            </a:r>
          </a:p>
          <a:p>
            <a:pPr marL="715963" indent="-171450">
              <a:buFont typeface="Wingdings" panose="05000000000000000000" pitchFamily="2" charset="2"/>
              <a:buChar char="Ø"/>
            </a:pPr>
            <a:r>
              <a:rPr lang="fr-FR" b="0" dirty="0" smtClean="0"/>
              <a:t>Première introduction dans les Landes</a:t>
            </a:r>
          </a:p>
          <a:p>
            <a:pPr marL="715963" indent="-171450">
              <a:buFont typeface="Wingdings" panose="05000000000000000000" pitchFamily="2" charset="2"/>
              <a:buChar char="Ø"/>
            </a:pPr>
            <a:r>
              <a:rPr lang="fr-FR" b="0" dirty="0" smtClean="0"/>
              <a:t>Une introduction dans les Pyrénées Atlantiques</a:t>
            </a:r>
          </a:p>
          <a:p>
            <a:pPr marL="715963" indent="-171450">
              <a:buFont typeface="Wingdings" panose="05000000000000000000" pitchFamily="2" charset="2"/>
              <a:buChar char="Ø"/>
            </a:pPr>
            <a:r>
              <a:rPr lang="fr-FR" b="0" dirty="0" smtClean="0"/>
              <a:t>Trois introductions en Pays de la Loire</a:t>
            </a:r>
          </a:p>
          <a:p>
            <a:pPr marL="715963" indent="-171450">
              <a:spcAft>
                <a:spcPts val="0"/>
              </a:spcAft>
              <a:buFont typeface="Wingdings" panose="05000000000000000000" pitchFamily="2" charset="2"/>
              <a:buChar char="Ø"/>
            </a:pPr>
            <a:r>
              <a:rPr lang="fr-FR" b="0" dirty="0" smtClean="0"/>
              <a:t>Au moins quatre introductions en Bretagne</a:t>
            </a:r>
          </a:p>
          <a:p>
            <a:pPr marL="544513">
              <a:spcBef>
                <a:spcPts val="0"/>
              </a:spcBef>
            </a:pPr>
            <a:r>
              <a:rPr lang="fr-FR" sz="800" b="0" dirty="0" smtClean="0"/>
              <a:t>	(diffusions à distance des Pays de la Loire) </a:t>
            </a:r>
          </a:p>
          <a:p>
            <a:endParaRPr lang="fr-FR" b="0" dirty="0" smtClean="0"/>
          </a:p>
          <a:p>
            <a:endParaRPr lang="fr-FR" b="0" dirty="0" smtClean="0"/>
          </a:p>
          <a:p>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pic>
        <p:nvPicPr>
          <p:cNvPr id="8" name="Image 7"/>
          <p:cNvPicPr>
            <a:picLocks noChangeAspect="1"/>
          </p:cNvPicPr>
          <p:nvPr/>
        </p:nvPicPr>
        <p:blipFill rotWithShape="1">
          <a:blip r:embed="rId3"/>
          <a:srcRect l="10432" r="9595" b="16793"/>
          <a:stretch/>
        </p:blipFill>
        <p:spPr>
          <a:xfrm>
            <a:off x="4572578" y="1275606"/>
            <a:ext cx="902872" cy="1944216"/>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19643" t="3348"/>
          <a:stretch/>
        </p:blipFill>
        <p:spPr bwMode="auto">
          <a:xfrm>
            <a:off x="6084168" y="1170188"/>
            <a:ext cx="2623669" cy="2130415"/>
          </a:xfrm>
          <a:prstGeom prst="rect">
            <a:avLst/>
          </a:prstGeom>
          <a:noFill/>
          <a:ln>
            <a:noFill/>
          </a:ln>
        </p:spPr>
      </p:pic>
      <p:sp>
        <p:nvSpPr>
          <p:cNvPr id="6" name="Ellipse 5"/>
          <p:cNvSpPr/>
          <p:nvPr/>
        </p:nvSpPr>
        <p:spPr>
          <a:xfrm>
            <a:off x="5076056" y="2067694"/>
            <a:ext cx="216024" cy="206864"/>
          </a:xfrm>
          <a:prstGeom prst="ellipse">
            <a:avLst/>
          </a:prstGeom>
          <a:noFill/>
          <a:ln>
            <a:solidFill>
              <a:srgbClr val="E1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788024" y="1995686"/>
            <a:ext cx="687426" cy="1224136"/>
          </a:xfrm>
          <a:prstGeom prst="ellipse">
            <a:avLst/>
          </a:prstGeom>
          <a:noFill/>
          <a:ln>
            <a:solidFill>
              <a:srgbClr val="E1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7812360" y="2067694"/>
            <a:ext cx="288032" cy="225902"/>
          </a:xfrm>
          <a:prstGeom prst="ellipse">
            <a:avLst/>
          </a:prstGeom>
          <a:noFill/>
          <a:ln>
            <a:solidFill>
              <a:srgbClr val="D70B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516216" y="2479269"/>
            <a:ext cx="288032" cy="225902"/>
          </a:xfrm>
          <a:prstGeom prst="ellipse">
            <a:avLst/>
          </a:prstGeom>
          <a:noFill/>
          <a:ln>
            <a:solidFill>
              <a:srgbClr val="FF9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948264" y="2859782"/>
            <a:ext cx="288032" cy="288031"/>
          </a:xfrm>
          <a:prstGeom prst="ellipse">
            <a:avLst/>
          </a:prstGeom>
          <a:noFill/>
          <a:ln>
            <a:solidFill>
              <a:srgbClr val="577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7460704" y="2131318"/>
            <a:ext cx="63624" cy="143240"/>
          </a:xfrm>
          <a:prstGeom prst="ellipse">
            <a:avLst/>
          </a:prstGeom>
          <a:noFill/>
          <a:ln>
            <a:solidFill>
              <a:srgbClr val="577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610262" y="4302693"/>
            <a:ext cx="432048" cy="21869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4354282" y="4472298"/>
            <a:ext cx="144016" cy="15067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198318" y="4648165"/>
            <a:ext cx="144016" cy="15067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563888" y="3795886"/>
            <a:ext cx="279648" cy="218692"/>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5"/>
          <a:stretch>
            <a:fillRect/>
          </a:stretch>
        </p:blipFill>
        <p:spPr>
          <a:xfrm>
            <a:off x="5693974" y="3307083"/>
            <a:ext cx="2579537" cy="1597649"/>
          </a:xfrm>
          <a:prstGeom prst="rect">
            <a:avLst/>
          </a:prstGeom>
        </p:spPr>
      </p:pic>
      <p:sp>
        <p:nvSpPr>
          <p:cNvPr id="25" name="Ellipse 24"/>
          <p:cNvSpPr/>
          <p:nvPr/>
        </p:nvSpPr>
        <p:spPr>
          <a:xfrm>
            <a:off x="7740352" y="4521385"/>
            <a:ext cx="216024" cy="2106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7812360" y="4377368"/>
            <a:ext cx="216024" cy="210606"/>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516216" y="3795886"/>
            <a:ext cx="216024" cy="210606"/>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32521" y="4875364"/>
            <a:ext cx="3086100" cy="211622"/>
          </a:xfrm>
        </p:spPr>
        <p:txBody>
          <a:bodyPr/>
          <a:lstStyle/>
          <a:p>
            <a:pPr algn="l"/>
            <a:r>
              <a:rPr lang="fr-FR" dirty="0" smtClean="0"/>
              <a:t>Retour d’expérience épizootie 2021-2022 en France</a:t>
            </a:r>
            <a:endParaRPr lang="fr-FR" dirty="0"/>
          </a:p>
        </p:txBody>
      </p:sp>
      <p:sp>
        <p:nvSpPr>
          <p:cNvPr id="29" name="Espace réservé de la date 3"/>
          <p:cNvSpPr>
            <a:spLocks noGrp="1"/>
          </p:cNvSpPr>
          <p:nvPr>
            <p:ph type="dt" sz="half" idx="4294967295"/>
          </p:nvPr>
        </p:nvSpPr>
        <p:spPr>
          <a:xfrm>
            <a:off x="7851281" y="4870776"/>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45291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2"/>
          <a:stretch>
            <a:fillRect/>
          </a:stretch>
        </p:blipFill>
        <p:spPr>
          <a:xfrm>
            <a:off x="323528" y="1419622"/>
            <a:ext cx="4032448" cy="3217569"/>
          </a:xfrm>
          <a:prstGeom prst="rect">
            <a:avLst/>
          </a:prstGeom>
        </p:spPr>
      </p:pic>
      <p:sp>
        <p:nvSpPr>
          <p:cNvPr id="2" name="Espace réservé du numéro de diapositive 1"/>
          <p:cNvSpPr>
            <a:spLocks noGrp="1"/>
          </p:cNvSpPr>
          <p:nvPr>
            <p:ph type="sldNum" sz="quarter" idx="18"/>
          </p:nvPr>
        </p:nvSpPr>
        <p:spPr>
          <a:xfrm>
            <a:off x="6472713" y="4863643"/>
            <a:ext cx="1350000" cy="211929"/>
          </a:xfrm>
        </p:spPr>
        <p:txBody>
          <a:bodyPr/>
          <a:lstStyle/>
          <a:p>
            <a:fld id="{733122C9-A0B9-462F-8757-0847AD287B63}" type="slidenum">
              <a:rPr lang="fr-FR" smtClean="0"/>
              <a:pPr/>
              <a:t>7</a:t>
            </a:fld>
            <a:endParaRPr lang="fr-FR" dirty="0"/>
          </a:p>
        </p:txBody>
      </p:sp>
      <p:sp>
        <p:nvSpPr>
          <p:cNvPr id="7" name="Espace réservé du texte 6"/>
          <p:cNvSpPr>
            <a:spLocks noGrp="1"/>
          </p:cNvSpPr>
          <p:nvPr>
            <p:ph type="body" sz="quarter" idx="13"/>
          </p:nvPr>
        </p:nvSpPr>
        <p:spPr>
          <a:xfrm>
            <a:off x="257522" y="878472"/>
            <a:ext cx="8594295" cy="3435194"/>
          </a:xfrm>
        </p:spPr>
        <p:txBody>
          <a:bodyPr/>
          <a:lstStyle/>
          <a:p>
            <a:endParaRPr lang="fr-FR" b="0" dirty="0" smtClean="0"/>
          </a:p>
          <a:p>
            <a:r>
              <a:rPr lang="fr-FR" dirty="0" smtClean="0">
                <a:solidFill>
                  <a:schemeClr val="tx1"/>
                </a:solidFill>
              </a:rPr>
              <a:t>Deux à trois  virus introduits en élevage ont conduit à des diffusions massives en élevages</a:t>
            </a:r>
            <a:endParaRPr lang="fr-FR" dirty="0">
              <a:solidFill>
                <a:schemeClr val="tx1"/>
              </a:solidFill>
            </a:endParaRPr>
          </a:p>
          <a:p>
            <a:endParaRPr lang="fr-FR" b="0" dirty="0" smtClean="0"/>
          </a:p>
          <a:p>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6" name="Ellipse 5"/>
          <p:cNvSpPr/>
          <p:nvPr/>
        </p:nvSpPr>
        <p:spPr>
          <a:xfrm>
            <a:off x="899592" y="2655866"/>
            <a:ext cx="720080" cy="57606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475656" y="3371401"/>
            <a:ext cx="720080" cy="57606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en arc 10"/>
          <p:cNvCxnSpPr>
            <a:endCxn id="9" idx="6"/>
          </p:cNvCxnSpPr>
          <p:nvPr/>
        </p:nvCxnSpPr>
        <p:spPr>
          <a:xfrm rot="16200000" flipH="1">
            <a:off x="1522548" y="2986245"/>
            <a:ext cx="770312" cy="576063"/>
          </a:xfrm>
          <a:prstGeom prst="curvedConnector4">
            <a:avLst>
              <a:gd name="adj1" fmla="val 31304"/>
              <a:gd name="adj2" fmla="val 139683"/>
            </a:avLst>
          </a:prstGeom>
          <a:ln w="41275">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0" name="Ellipse 19"/>
          <p:cNvSpPr/>
          <p:nvPr/>
        </p:nvSpPr>
        <p:spPr>
          <a:xfrm>
            <a:off x="1005855" y="3870797"/>
            <a:ext cx="613817" cy="496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1446287" y="3938966"/>
            <a:ext cx="317401" cy="4329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3"/>
          <a:stretch>
            <a:fillRect/>
          </a:stretch>
        </p:blipFill>
        <p:spPr>
          <a:xfrm>
            <a:off x="4063140" y="1887062"/>
            <a:ext cx="4860685" cy="2426604"/>
          </a:xfrm>
          <a:prstGeom prst="rect">
            <a:avLst/>
          </a:prstGeom>
        </p:spPr>
      </p:pic>
      <p:sp>
        <p:nvSpPr>
          <p:cNvPr id="24" name="ZoneTexte 23"/>
          <p:cNvSpPr txBox="1"/>
          <p:nvPr/>
        </p:nvSpPr>
        <p:spPr>
          <a:xfrm>
            <a:off x="361934" y="2750911"/>
            <a:ext cx="648072" cy="338554"/>
          </a:xfrm>
          <a:prstGeom prst="rect">
            <a:avLst/>
          </a:prstGeom>
          <a:noFill/>
        </p:spPr>
        <p:txBody>
          <a:bodyPr wrap="square" rtlCol="0">
            <a:spAutoFit/>
          </a:bodyPr>
          <a:lstStyle/>
          <a:p>
            <a:r>
              <a:rPr lang="fr-FR" sz="1600" b="1" dirty="0" err="1" smtClean="0"/>
              <a:t>PdL</a:t>
            </a:r>
            <a:endParaRPr lang="fr-FR" sz="1600" b="1" dirty="0"/>
          </a:p>
        </p:txBody>
      </p:sp>
      <p:sp>
        <p:nvSpPr>
          <p:cNvPr id="25" name="ZoneTexte 24"/>
          <p:cNvSpPr txBox="1"/>
          <p:nvPr/>
        </p:nvSpPr>
        <p:spPr>
          <a:xfrm>
            <a:off x="6655428" y="2655866"/>
            <a:ext cx="648072" cy="338554"/>
          </a:xfrm>
          <a:prstGeom prst="rect">
            <a:avLst/>
          </a:prstGeom>
          <a:noFill/>
        </p:spPr>
        <p:txBody>
          <a:bodyPr wrap="square" rtlCol="0">
            <a:spAutoFit/>
          </a:bodyPr>
          <a:lstStyle/>
          <a:p>
            <a:r>
              <a:rPr lang="fr-FR" sz="1600" b="1" dirty="0" err="1" smtClean="0"/>
              <a:t>PdL</a:t>
            </a:r>
            <a:endParaRPr lang="fr-FR" sz="1600" b="1" dirty="0"/>
          </a:p>
        </p:txBody>
      </p:sp>
      <p:sp>
        <p:nvSpPr>
          <p:cNvPr id="26" name="ZoneTexte 25"/>
          <p:cNvSpPr txBox="1"/>
          <p:nvPr/>
        </p:nvSpPr>
        <p:spPr>
          <a:xfrm>
            <a:off x="592684" y="3919987"/>
            <a:ext cx="648072" cy="338554"/>
          </a:xfrm>
          <a:prstGeom prst="rect">
            <a:avLst/>
          </a:prstGeom>
          <a:noFill/>
        </p:spPr>
        <p:txBody>
          <a:bodyPr wrap="square" rtlCol="0">
            <a:spAutoFit/>
          </a:bodyPr>
          <a:lstStyle/>
          <a:p>
            <a:r>
              <a:rPr lang="fr-FR" sz="1600" b="1" dirty="0" smtClean="0"/>
              <a:t>SO</a:t>
            </a:r>
            <a:endParaRPr lang="fr-FR" sz="1600" b="1" dirty="0"/>
          </a:p>
        </p:txBody>
      </p:sp>
      <p:sp>
        <p:nvSpPr>
          <p:cNvPr id="27" name="ZoneTexte 26"/>
          <p:cNvSpPr txBox="1"/>
          <p:nvPr/>
        </p:nvSpPr>
        <p:spPr>
          <a:xfrm>
            <a:off x="5508104" y="3202124"/>
            <a:ext cx="648072" cy="338554"/>
          </a:xfrm>
          <a:prstGeom prst="rect">
            <a:avLst/>
          </a:prstGeom>
          <a:noFill/>
        </p:spPr>
        <p:txBody>
          <a:bodyPr wrap="square" rtlCol="0">
            <a:spAutoFit/>
          </a:bodyPr>
          <a:lstStyle/>
          <a:p>
            <a:r>
              <a:rPr lang="fr-FR" sz="1600" b="1" dirty="0" smtClean="0"/>
              <a:t>SO</a:t>
            </a:r>
            <a:endParaRPr lang="fr-FR" sz="1600" b="1" dirty="0"/>
          </a:p>
        </p:txBody>
      </p:sp>
      <p:sp>
        <p:nvSpPr>
          <p:cNvPr id="28" name="ZoneTexte 27"/>
          <p:cNvSpPr txBox="1"/>
          <p:nvPr/>
        </p:nvSpPr>
        <p:spPr>
          <a:xfrm>
            <a:off x="1115616" y="3432304"/>
            <a:ext cx="648072" cy="338554"/>
          </a:xfrm>
          <a:prstGeom prst="rect">
            <a:avLst/>
          </a:prstGeom>
          <a:noFill/>
        </p:spPr>
        <p:txBody>
          <a:bodyPr wrap="square" rtlCol="0">
            <a:spAutoFit/>
          </a:bodyPr>
          <a:lstStyle/>
          <a:p>
            <a:r>
              <a:rPr lang="fr-FR" sz="1600" b="1" dirty="0"/>
              <a:t>C</a:t>
            </a:r>
            <a:r>
              <a:rPr lang="fr-FR" sz="1600" b="1" dirty="0" smtClean="0"/>
              <a:t>O</a:t>
            </a:r>
            <a:endParaRPr lang="fr-FR" sz="1600" b="1" dirty="0"/>
          </a:p>
        </p:txBody>
      </p:sp>
      <p:sp>
        <p:nvSpPr>
          <p:cNvPr id="29" name="ZoneTexte 28"/>
          <p:cNvSpPr txBox="1"/>
          <p:nvPr/>
        </p:nvSpPr>
        <p:spPr>
          <a:xfrm>
            <a:off x="7524328" y="3373126"/>
            <a:ext cx="648072" cy="338554"/>
          </a:xfrm>
          <a:prstGeom prst="rect">
            <a:avLst/>
          </a:prstGeom>
          <a:noFill/>
        </p:spPr>
        <p:txBody>
          <a:bodyPr wrap="square" rtlCol="0">
            <a:spAutoFit/>
          </a:bodyPr>
          <a:lstStyle/>
          <a:p>
            <a:r>
              <a:rPr lang="fr-FR" sz="1600" b="1" dirty="0"/>
              <a:t>C</a:t>
            </a:r>
            <a:r>
              <a:rPr lang="fr-FR" sz="1600" b="1" dirty="0" smtClean="0"/>
              <a:t>O</a:t>
            </a:r>
            <a:endParaRPr lang="fr-FR" sz="1600" b="1" dirty="0"/>
          </a:p>
        </p:txBody>
      </p:sp>
      <p:sp>
        <p:nvSpPr>
          <p:cNvPr id="30" name="ZoneTexte 29"/>
          <p:cNvSpPr txBox="1"/>
          <p:nvPr/>
        </p:nvSpPr>
        <p:spPr>
          <a:xfrm>
            <a:off x="1305795" y="4344763"/>
            <a:ext cx="648072" cy="338554"/>
          </a:xfrm>
          <a:prstGeom prst="rect">
            <a:avLst/>
          </a:prstGeom>
          <a:noFill/>
        </p:spPr>
        <p:txBody>
          <a:bodyPr wrap="square" rtlCol="0">
            <a:spAutoFit/>
          </a:bodyPr>
          <a:lstStyle/>
          <a:p>
            <a:r>
              <a:rPr lang="fr-FR" sz="1600" b="1" dirty="0" smtClean="0"/>
              <a:t>SO2</a:t>
            </a:r>
            <a:endParaRPr lang="fr-FR" sz="1600" b="1" dirty="0"/>
          </a:p>
        </p:txBody>
      </p:sp>
      <p:sp>
        <p:nvSpPr>
          <p:cNvPr id="31" name="ZoneTexte 30"/>
          <p:cNvSpPr txBox="1"/>
          <p:nvPr/>
        </p:nvSpPr>
        <p:spPr>
          <a:xfrm>
            <a:off x="6386117" y="3701520"/>
            <a:ext cx="648072" cy="338554"/>
          </a:xfrm>
          <a:prstGeom prst="rect">
            <a:avLst/>
          </a:prstGeom>
          <a:noFill/>
        </p:spPr>
        <p:txBody>
          <a:bodyPr wrap="square" rtlCol="0">
            <a:spAutoFit/>
          </a:bodyPr>
          <a:lstStyle/>
          <a:p>
            <a:r>
              <a:rPr lang="fr-FR" sz="1600" b="1" dirty="0" smtClean="0"/>
              <a:t>SO2</a:t>
            </a:r>
            <a:endParaRPr lang="fr-FR" sz="1600" b="1" dirty="0"/>
          </a:p>
        </p:txBody>
      </p:sp>
      <p:sp>
        <p:nvSpPr>
          <p:cNvPr id="32"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33" name="Espace réservé de la date 3"/>
          <p:cNvSpPr>
            <a:spLocks noGrp="1"/>
          </p:cNvSpPr>
          <p:nvPr>
            <p:ph type="dt" sz="half" idx="4294967295"/>
          </p:nvPr>
        </p:nvSpPr>
        <p:spPr>
          <a:xfrm>
            <a:off x="7822713" y="4863643"/>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15989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8"/>
          </p:nvPr>
        </p:nvSpPr>
        <p:spPr>
          <a:xfrm>
            <a:off x="6498134" y="4865027"/>
            <a:ext cx="1350000" cy="211929"/>
          </a:xfrm>
        </p:spPr>
        <p:txBody>
          <a:bodyPr/>
          <a:lstStyle/>
          <a:p>
            <a:fld id="{733122C9-A0B9-462F-8757-0847AD287B63}" type="slidenum">
              <a:rPr lang="fr-FR" smtClean="0"/>
              <a:pPr/>
              <a:t>8</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40754" y="843557"/>
            <a:ext cx="8532482" cy="3816117"/>
          </a:xfrm>
          <a:prstGeom prst="rect">
            <a:avLst/>
          </a:prstGeom>
        </p:spPr>
        <p:txBody>
          <a:bodyPr/>
          <a:lstStyle/>
          <a:p>
            <a:r>
              <a:rPr lang="fr-FR" sz="1400" b="1" dirty="0" smtClean="0">
                <a:solidFill>
                  <a:srgbClr val="FF9940"/>
                </a:solidFill>
              </a:rPr>
              <a:t>Facteurs de diffusion massive entre élevages</a:t>
            </a:r>
          </a:p>
          <a:p>
            <a:pPr marL="285750" indent="-285750">
              <a:buFont typeface="Arial" panose="020B0604020202020204" pitchFamily="34" charset="0"/>
              <a:buChar char="•"/>
            </a:pPr>
            <a:r>
              <a:rPr lang="fr-FR" b="1" dirty="0" smtClean="0"/>
              <a:t>Excrétion </a:t>
            </a:r>
            <a:r>
              <a:rPr lang="fr-FR" b="1" dirty="0" err="1"/>
              <a:t>pré-clinique</a:t>
            </a:r>
            <a:r>
              <a:rPr lang="fr-FR" b="1" dirty="0"/>
              <a:t> </a:t>
            </a:r>
            <a:r>
              <a:rPr lang="fr-FR" dirty="0"/>
              <a:t>des virus par les palmipèdes infectés pendant plusieurs </a:t>
            </a:r>
            <a:r>
              <a:rPr lang="fr-FR" dirty="0" smtClean="0"/>
              <a:t>jours </a:t>
            </a:r>
          </a:p>
          <a:p>
            <a:pPr marL="285750" indent="-285750">
              <a:buFont typeface="Arial" panose="020B0604020202020204" pitchFamily="34" charset="0"/>
              <a:buChar char="•"/>
            </a:pPr>
            <a:r>
              <a:rPr lang="fr-FR" b="1" dirty="0" smtClean="0"/>
              <a:t>Manifestation </a:t>
            </a:r>
            <a:r>
              <a:rPr lang="fr-FR" b="1" dirty="0"/>
              <a:t>très fruste </a:t>
            </a:r>
            <a:r>
              <a:rPr lang="fr-FR" dirty="0"/>
              <a:t>de l’infection chez des </a:t>
            </a:r>
            <a:r>
              <a:rPr lang="fr-FR" dirty="0" smtClean="0"/>
              <a:t>galliformes</a:t>
            </a:r>
            <a:endParaRPr lang="fr-FR" dirty="0"/>
          </a:p>
          <a:p>
            <a:pPr marL="285750" indent="-285750">
              <a:buFont typeface="Arial" panose="020B0604020202020204" pitchFamily="34" charset="0"/>
              <a:buChar char="•"/>
            </a:pPr>
            <a:r>
              <a:rPr lang="fr-FR" b="1" dirty="0" smtClean="0"/>
              <a:t>Densité </a:t>
            </a:r>
            <a:r>
              <a:rPr lang="fr-FR" b="1" dirty="0"/>
              <a:t>des élevages de palmipèdes </a:t>
            </a:r>
            <a:r>
              <a:rPr lang="fr-FR" dirty="0"/>
              <a:t>dans le </a:t>
            </a:r>
            <a:r>
              <a:rPr lang="fr-FR" dirty="0" smtClean="0"/>
              <a:t>Sud-ouest, le Centre Ouest et les Pays de la Loire </a:t>
            </a:r>
            <a:endParaRPr lang="fr-FR" dirty="0"/>
          </a:p>
          <a:p>
            <a:pPr marL="285750" indent="-285750">
              <a:buFont typeface="Arial" panose="020B0604020202020204" pitchFamily="34" charset="0"/>
              <a:buChar char="•"/>
            </a:pPr>
            <a:r>
              <a:rPr lang="fr-FR" b="1" dirty="0" smtClean="0"/>
              <a:t>Grande </a:t>
            </a:r>
            <a:r>
              <a:rPr lang="fr-FR" b="1" dirty="0"/>
              <a:t>diversité des espèces </a:t>
            </a:r>
            <a:r>
              <a:rPr lang="fr-FR" dirty="0"/>
              <a:t>de volailles produites sur une même zone dans </a:t>
            </a:r>
            <a:r>
              <a:rPr lang="fr-FR" dirty="0" smtClean="0"/>
              <a:t>les Pays de la Loire</a:t>
            </a:r>
          </a:p>
          <a:p>
            <a:pPr marL="285750" indent="-285750">
              <a:buFont typeface="Arial" panose="020B0604020202020204" pitchFamily="34" charset="0"/>
              <a:buChar char="•"/>
            </a:pPr>
            <a:r>
              <a:rPr lang="fr-FR" b="1" dirty="0" smtClean="0"/>
              <a:t>Biosécurité : des </a:t>
            </a:r>
            <a:r>
              <a:rPr lang="fr-FR" b="1" dirty="0"/>
              <a:t>progrès importants ont été constatés </a:t>
            </a:r>
            <a:r>
              <a:rPr lang="fr-FR" dirty="0"/>
              <a:t>en matière de biosécurité dans tous les </a:t>
            </a:r>
            <a:r>
              <a:rPr lang="fr-FR" dirty="0" smtClean="0"/>
              <a:t>maillons, </a:t>
            </a:r>
            <a:r>
              <a:rPr lang="fr-FR" b="1" dirty="0" smtClean="0"/>
              <a:t>mais</a:t>
            </a:r>
            <a:r>
              <a:rPr lang="fr-FR" dirty="0" smtClean="0"/>
              <a:t> </a:t>
            </a:r>
            <a:r>
              <a:rPr lang="fr-FR" b="1" dirty="0"/>
              <a:t>compréhension imparfaite des concepts </a:t>
            </a:r>
            <a:r>
              <a:rPr lang="fr-FR" dirty="0"/>
              <a:t>de la biosécurité et de leur </a:t>
            </a:r>
            <a:r>
              <a:rPr lang="fr-FR" dirty="0" smtClean="0"/>
              <a:t>application</a:t>
            </a:r>
          </a:p>
          <a:p>
            <a:pPr marL="717550" indent="-285750">
              <a:buFont typeface="Wingdings" panose="05000000000000000000" pitchFamily="2" charset="2"/>
              <a:buChar char="ü"/>
            </a:pPr>
            <a:r>
              <a:rPr lang="fr-FR" dirty="0" smtClean="0"/>
              <a:t>Insuffisance </a:t>
            </a:r>
            <a:r>
              <a:rPr lang="fr-FR" dirty="0"/>
              <a:t>d’adaptation des mesures de biosécurité à </a:t>
            </a:r>
            <a:r>
              <a:rPr lang="fr-FR" dirty="0" smtClean="0"/>
              <a:t>la </a:t>
            </a:r>
            <a:r>
              <a:rPr lang="fr-FR" dirty="0"/>
              <a:t>mise à l’abri des oiseaux </a:t>
            </a:r>
            <a:endParaRPr lang="fr-FR" dirty="0" smtClean="0"/>
          </a:p>
          <a:p>
            <a:pPr marL="717550" indent="-285750">
              <a:buFont typeface="Wingdings" panose="05000000000000000000" pitchFamily="2" charset="2"/>
              <a:buChar char="ü"/>
            </a:pPr>
            <a:r>
              <a:rPr lang="fr-FR" dirty="0" smtClean="0"/>
              <a:t>Maintien </a:t>
            </a:r>
            <a:r>
              <a:rPr lang="fr-FR" dirty="0"/>
              <a:t>en activité d’élevages de palmipèdes reproducteurs infectés </a:t>
            </a:r>
            <a:r>
              <a:rPr lang="fr-FR" dirty="0" smtClean="0"/>
              <a:t>sans la « biosécurité inversée »</a:t>
            </a:r>
          </a:p>
          <a:p>
            <a:pPr marL="285750" indent="-285750">
              <a:buFont typeface="Arial" panose="020B0604020202020204" pitchFamily="34" charset="0"/>
              <a:buChar char="•"/>
            </a:pPr>
            <a:r>
              <a:rPr lang="fr-FR" b="1" dirty="0" smtClean="0"/>
              <a:t>Biosécurité:</a:t>
            </a:r>
            <a:r>
              <a:rPr lang="fr-FR" dirty="0" smtClean="0"/>
              <a:t> </a:t>
            </a:r>
            <a:r>
              <a:rPr lang="fr-FR" b="1" dirty="0" smtClean="0"/>
              <a:t>au-delà d’un certain niveau de contamination </a:t>
            </a:r>
            <a:r>
              <a:rPr lang="fr-FR" dirty="0" smtClean="0"/>
              <a:t>environnementale , les </a:t>
            </a:r>
            <a:r>
              <a:rPr lang="fr-FR" b="1" dirty="0" smtClean="0"/>
              <a:t>limites de contrôle de la diffusion via la biosécurité sont dépassées</a:t>
            </a:r>
          </a:p>
          <a:p>
            <a:pPr marL="285750" indent="-285750">
              <a:buFont typeface="Arial" panose="020B0604020202020204" pitchFamily="34" charset="0"/>
              <a:buChar char="•"/>
            </a:pPr>
            <a:r>
              <a:rPr lang="fr-FR" b="1" dirty="0" smtClean="0"/>
              <a:t>Voie aéroportée </a:t>
            </a:r>
            <a:r>
              <a:rPr lang="fr-FR" dirty="0" smtClean="0"/>
              <a:t>très probablement plus importante que durant les crises précédentes (très probablement facilitée par les opérations </a:t>
            </a:r>
            <a:r>
              <a:rPr lang="fr-FR" dirty="0"/>
              <a:t>générant beaucoup de poussières </a:t>
            </a:r>
            <a:r>
              <a:rPr lang="fr-FR" dirty="0" smtClean="0"/>
              <a:t>contaminées) : diffusions en tâches d’huile dans le sens des vents dans plusieurs zones</a:t>
            </a:r>
          </a:p>
          <a:p>
            <a:pPr marL="285750" indent="-285750">
              <a:buFont typeface="Arial" panose="020B0604020202020204" pitchFamily="34" charset="0"/>
              <a:buChar char="•"/>
            </a:pPr>
            <a:r>
              <a:rPr lang="fr-FR" b="1" dirty="0" smtClean="0"/>
              <a:t>Débordement </a:t>
            </a:r>
            <a:r>
              <a:rPr lang="fr-FR" b="1" dirty="0"/>
              <a:t>des capacités d’euthanasie et d’élimination des </a:t>
            </a:r>
            <a:r>
              <a:rPr lang="fr-FR" b="1" dirty="0" smtClean="0"/>
              <a:t>cadavres</a:t>
            </a:r>
          </a:p>
          <a:p>
            <a:pPr marL="285750" indent="-285750">
              <a:buFont typeface="Arial" panose="020B0604020202020204" pitchFamily="34" charset="0"/>
              <a:buChar char="•"/>
            </a:pPr>
            <a:endParaRPr lang="fr-FR" sz="800" b="1" dirty="0" smtClean="0"/>
          </a:p>
          <a:p>
            <a:pPr algn="ctr">
              <a:spcAft>
                <a:spcPts val="0"/>
              </a:spcAft>
            </a:pPr>
            <a:r>
              <a:rPr lang="fr-FR" sz="1400" b="1" dirty="0" smtClean="0">
                <a:solidFill>
                  <a:schemeClr val="tx2">
                    <a:lumMod val="75000"/>
                  </a:schemeClr>
                </a:solidFill>
              </a:rPr>
              <a:t>Amplification </a:t>
            </a:r>
            <a:r>
              <a:rPr lang="fr-FR" sz="1400" b="1" dirty="0">
                <a:solidFill>
                  <a:schemeClr val="tx2">
                    <a:lumMod val="75000"/>
                  </a:schemeClr>
                </a:solidFill>
              </a:rPr>
              <a:t>exponentielle de la pression virale dans l’environnement des élevages, </a:t>
            </a:r>
            <a:endParaRPr lang="fr-FR" sz="1400" b="1" dirty="0" smtClean="0">
              <a:solidFill>
                <a:schemeClr val="tx2">
                  <a:lumMod val="75000"/>
                </a:schemeClr>
              </a:solidFill>
            </a:endParaRPr>
          </a:p>
          <a:p>
            <a:pPr algn="ctr">
              <a:spcAft>
                <a:spcPts val="0"/>
              </a:spcAft>
            </a:pPr>
            <a:r>
              <a:rPr lang="fr-FR" sz="1400" b="1" dirty="0" smtClean="0">
                <a:solidFill>
                  <a:schemeClr val="tx2">
                    <a:lumMod val="75000"/>
                  </a:schemeClr>
                </a:solidFill>
              </a:rPr>
              <a:t>tous </a:t>
            </a:r>
            <a:r>
              <a:rPr lang="fr-FR" sz="1400" b="1" dirty="0">
                <a:solidFill>
                  <a:schemeClr val="tx2">
                    <a:lumMod val="75000"/>
                  </a:schemeClr>
                </a:solidFill>
              </a:rPr>
              <a:t>les vecteurs </a:t>
            </a:r>
            <a:r>
              <a:rPr lang="fr-FR" sz="1400" b="1" dirty="0" smtClean="0">
                <a:solidFill>
                  <a:schemeClr val="tx2">
                    <a:lumMod val="75000"/>
                  </a:schemeClr>
                </a:solidFill>
              </a:rPr>
              <a:t>mécaniques, </a:t>
            </a:r>
            <a:r>
              <a:rPr lang="fr-FR" sz="1400" b="1" dirty="0">
                <a:solidFill>
                  <a:schemeClr val="tx2">
                    <a:lumMod val="75000"/>
                  </a:schemeClr>
                </a:solidFill>
              </a:rPr>
              <a:t>biotiques et </a:t>
            </a:r>
            <a:r>
              <a:rPr lang="fr-FR" sz="1400" b="1" dirty="0" smtClean="0">
                <a:solidFill>
                  <a:schemeClr val="tx2">
                    <a:lumMod val="75000"/>
                  </a:schemeClr>
                </a:solidFill>
              </a:rPr>
              <a:t>abiotiques, </a:t>
            </a:r>
          </a:p>
          <a:p>
            <a:pPr algn="ctr">
              <a:spcAft>
                <a:spcPts val="0"/>
              </a:spcAft>
            </a:pPr>
            <a:r>
              <a:rPr lang="fr-FR" sz="1400" b="1" dirty="0" smtClean="0">
                <a:solidFill>
                  <a:schemeClr val="tx2">
                    <a:lumMod val="75000"/>
                  </a:schemeClr>
                </a:solidFill>
              </a:rPr>
              <a:t>contribuant </a:t>
            </a:r>
            <a:r>
              <a:rPr lang="fr-FR" sz="1400" b="1" dirty="0">
                <a:solidFill>
                  <a:schemeClr val="tx2">
                    <a:lumMod val="75000"/>
                  </a:schemeClr>
                </a:solidFill>
              </a:rPr>
              <a:t>alors à la propagation de </a:t>
            </a:r>
            <a:r>
              <a:rPr lang="fr-FR" sz="1400" b="1" dirty="0" smtClean="0">
                <a:solidFill>
                  <a:schemeClr val="tx2">
                    <a:lumMod val="75000"/>
                  </a:schemeClr>
                </a:solidFill>
              </a:rPr>
              <a:t>l’infection</a:t>
            </a:r>
            <a:endParaRPr lang="fr-FR" sz="1400" b="1" dirty="0">
              <a:solidFill>
                <a:schemeClr val="tx2">
                  <a:lumMod val="75000"/>
                </a:schemeClr>
              </a:solidFill>
            </a:endParaRPr>
          </a:p>
        </p:txBody>
      </p:sp>
      <p:sp>
        <p:nvSpPr>
          <p:cNvPr id="6" name="Flèche vers le bas 5"/>
          <p:cNvSpPr/>
          <p:nvPr/>
        </p:nvSpPr>
        <p:spPr>
          <a:xfrm>
            <a:off x="4427984" y="3939902"/>
            <a:ext cx="144016" cy="216024"/>
          </a:xfrm>
          <a:prstGeom prst="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6">
            <a:extLst>
              <a:ext uri="{FF2B5EF4-FFF2-40B4-BE49-F238E27FC236}">
                <a16:creationId xmlns:a16="http://schemas.microsoft.com/office/drawing/2014/main" id="{58D2D2E4-32B7-472C-B25E-7B1B89330F98}"/>
              </a:ext>
            </a:extLst>
          </p:cNvPr>
          <p:cNvSpPr>
            <a:spLocks noGrp="1"/>
          </p:cNvSpPr>
          <p:nvPr>
            <p:ph type="ftr" sz="quarter" idx="18"/>
          </p:nvPr>
        </p:nvSpPr>
        <p:spPr>
          <a:xfrm>
            <a:off x="86781" y="4850813"/>
            <a:ext cx="3086100" cy="211622"/>
          </a:xfrm>
        </p:spPr>
        <p:txBody>
          <a:bodyPr/>
          <a:lstStyle/>
          <a:p>
            <a:pPr algn="l"/>
            <a:r>
              <a:rPr lang="fr-FR" dirty="0" smtClean="0"/>
              <a:t>Retour d’expérience épizootie 2021-2022 en France</a:t>
            </a:r>
            <a:endParaRPr lang="fr-FR" dirty="0"/>
          </a:p>
        </p:txBody>
      </p:sp>
      <p:sp>
        <p:nvSpPr>
          <p:cNvPr id="10" name="Espace réservé de la date 3"/>
          <p:cNvSpPr>
            <a:spLocks noGrp="1"/>
          </p:cNvSpPr>
          <p:nvPr>
            <p:ph type="dt" sz="half" idx="4294967295"/>
          </p:nvPr>
        </p:nvSpPr>
        <p:spPr>
          <a:xfrm>
            <a:off x="7848134" y="4865028"/>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126507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7"/>
          </p:nvPr>
        </p:nvSpPr>
        <p:spPr/>
        <p:txBody>
          <a:bodyPr/>
          <a:lstStyle/>
          <a:p>
            <a:r>
              <a:rPr lang="fr-FR" dirty="0" smtClean="0"/>
              <a:t>Que retenir de la crise IAHP 2021-22 en France?</a:t>
            </a:r>
            <a:endParaRPr lang="fr-FR" dirty="0"/>
          </a:p>
        </p:txBody>
      </p:sp>
      <p:sp>
        <p:nvSpPr>
          <p:cNvPr id="2" name="Espace réservé du numéro de diapositive 1"/>
          <p:cNvSpPr>
            <a:spLocks noGrp="1"/>
          </p:cNvSpPr>
          <p:nvPr>
            <p:ph type="sldNum" sz="quarter" idx="18"/>
          </p:nvPr>
        </p:nvSpPr>
        <p:spPr>
          <a:xfrm>
            <a:off x="6503580" y="4850712"/>
            <a:ext cx="1350000" cy="211929"/>
          </a:xfrm>
        </p:spPr>
        <p:txBody>
          <a:bodyPr/>
          <a:lstStyle/>
          <a:p>
            <a:fld id="{733122C9-A0B9-462F-8757-0847AD287B63}" type="slidenum">
              <a:rPr lang="fr-FR" smtClean="0"/>
              <a:pPr/>
              <a:t>9</a:t>
            </a:fld>
            <a:endParaRPr lang="fr-FR" dirty="0"/>
          </a:p>
        </p:txBody>
      </p:sp>
      <p:sp>
        <p:nvSpPr>
          <p:cNvPr id="3" name="Titre 2"/>
          <p:cNvSpPr>
            <a:spLocks noGrp="1"/>
          </p:cNvSpPr>
          <p:nvPr>
            <p:ph type="title"/>
          </p:nvPr>
        </p:nvSpPr>
        <p:spPr/>
        <p:txBody>
          <a:bodyPr/>
          <a:lstStyle/>
          <a:p>
            <a:r>
              <a:rPr lang="fr-FR" dirty="0" smtClean="0"/>
              <a:t>Retour sur les épizooties 2021-22</a:t>
            </a:r>
            <a:br>
              <a:rPr lang="fr-FR" dirty="0" smtClean="0"/>
            </a:br>
            <a:r>
              <a:rPr lang="fr-FR" dirty="0" smtClean="0">
                <a:solidFill>
                  <a:srgbClr val="FF9940"/>
                </a:solidFill>
              </a:rPr>
              <a:t>1.4 La diffusion inter-élevages</a:t>
            </a:r>
            <a:endParaRPr lang="fr-FR" dirty="0">
              <a:solidFill>
                <a:srgbClr val="FF9940"/>
              </a:solidFill>
            </a:endParaRPr>
          </a:p>
        </p:txBody>
      </p:sp>
      <p:sp>
        <p:nvSpPr>
          <p:cNvPr id="8" name="Espace réservé du texte 11"/>
          <p:cNvSpPr>
            <a:spLocks noGrp="1"/>
          </p:cNvSpPr>
          <p:nvPr>
            <p:ph type="body" sz="quarter" idx="4294967295"/>
          </p:nvPr>
        </p:nvSpPr>
        <p:spPr>
          <a:xfrm>
            <a:off x="240754" y="843557"/>
            <a:ext cx="8532482" cy="3816117"/>
          </a:xfrm>
          <a:prstGeom prst="rect">
            <a:avLst/>
          </a:prstGeom>
        </p:spPr>
        <p:txBody>
          <a:bodyPr/>
          <a:lstStyle/>
          <a:p>
            <a:r>
              <a:rPr lang="fr-FR" sz="1400" b="1" dirty="0" smtClean="0">
                <a:solidFill>
                  <a:srgbClr val="FF9940"/>
                </a:solidFill>
              </a:rPr>
              <a:t>Exemple 1 : investigations et hypothèses sur l’explosion des foyers en </a:t>
            </a:r>
            <a:r>
              <a:rPr lang="fr-FR" sz="1400" b="1" dirty="0" err="1" smtClean="0">
                <a:solidFill>
                  <a:srgbClr val="FF9940"/>
                </a:solidFill>
              </a:rPr>
              <a:t>PdL</a:t>
            </a:r>
            <a:r>
              <a:rPr lang="fr-FR" sz="1400" b="1" dirty="0" smtClean="0">
                <a:solidFill>
                  <a:srgbClr val="FF9940"/>
                </a:solidFill>
              </a:rPr>
              <a:t> fin février 2022</a:t>
            </a:r>
          </a:p>
        </p:txBody>
      </p:sp>
      <p:sp>
        <p:nvSpPr>
          <p:cNvPr id="7" name="Espace réservé du texte 6"/>
          <p:cNvSpPr>
            <a:spLocks noGrp="1"/>
          </p:cNvSpPr>
          <p:nvPr>
            <p:ph type="body" sz="quarter" idx="13"/>
          </p:nvPr>
        </p:nvSpPr>
        <p:spPr>
          <a:xfrm>
            <a:off x="293737" y="1923678"/>
            <a:ext cx="3486175" cy="1944216"/>
          </a:xfrm>
        </p:spPr>
        <p:txBody>
          <a:bodyPr/>
          <a:lstStyle/>
          <a:p>
            <a:r>
              <a:rPr lang="fr-FR" dirty="0" smtClean="0"/>
              <a:t>1 introduction primaire </a:t>
            </a:r>
            <a:r>
              <a:rPr lang="fr-FR" b="0" dirty="0" smtClean="0"/>
              <a:t>fin janvier à Saint christophe du </a:t>
            </a:r>
            <a:r>
              <a:rPr lang="fr-FR" b="0" dirty="0" err="1" smtClean="0"/>
              <a:t>Ligneron</a:t>
            </a:r>
            <a:endParaRPr lang="fr-FR" b="0" dirty="0" smtClean="0"/>
          </a:p>
          <a:p>
            <a:pPr marL="171450" indent="-171450">
              <a:buFont typeface="Symbol" panose="05050102010706020507" pitchFamily="18" charset="2"/>
              <a:buChar char="Þ"/>
            </a:pPr>
            <a:r>
              <a:rPr lang="fr-FR" b="0" dirty="0" smtClean="0"/>
              <a:t>1 nouvelle détection mi février à Mâché d’un virus proche de celui de Saint Christophe de </a:t>
            </a:r>
            <a:r>
              <a:rPr lang="fr-FR" b="0" dirty="0" err="1" smtClean="0"/>
              <a:t>Ligneron</a:t>
            </a:r>
            <a:r>
              <a:rPr lang="fr-FR" b="0" dirty="0" smtClean="0"/>
              <a:t> le 9 février</a:t>
            </a:r>
          </a:p>
          <a:p>
            <a:pPr marL="171450" indent="-171450">
              <a:buFont typeface="Symbol" panose="05050102010706020507" pitchFamily="18" charset="2"/>
              <a:buChar char="Þ"/>
            </a:pPr>
            <a:r>
              <a:rPr lang="fr-FR" b="0" dirty="0" smtClean="0"/>
              <a:t>Plusieurs détections sur la zone de mi-février au 25 février</a:t>
            </a:r>
          </a:p>
          <a:p>
            <a:pPr marL="171450" indent="-171450">
              <a:buFont typeface="Symbol" panose="05050102010706020507" pitchFamily="18" charset="2"/>
              <a:buChar char="Þ"/>
            </a:pPr>
            <a:r>
              <a:rPr lang="fr-FR" dirty="0" smtClean="0"/>
              <a:t>Flambée soudaine de foyers sur tout le </a:t>
            </a:r>
            <a:r>
              <a:rPr lang="fr-FR" dirty="0" err="1" smtClean="0"/>
              <a:t>dpt</a:t>
            </a:r>
            <a:r>
              <a:rPr lang="fr-FR" b="0" dirty="0" smtClean="0"/>
              <a:t> 25/26/27 février</a:t>
            </a:r>
            <a:endParaRPr lang="fr-FR" b="0" dirty="0"/>
          </a:p>
          <a:p>
            <a:endParaRPr lang="fr-FR" dirty="0" smtClean="0"/>
          </a:p>
          <a:p>
            <a:endParaRPr lang="fr-FR" dirty="0" smtClean="0"/>
          </a:p>
          <a:p>
            <a:endParaRPr lang="fr-FR" dirty="0"/>
          </a:p>
          <a:p>
            <a:endParaRPr lang="fr-FR" dirty="0" smtClean="0"/>
          </a:p>
          <a:p>
            <a:endParaRPr lang="fr-FR" dirty="0"/>
          </a:p>
        </p:txBody>
      </p:sp>
      <p:pic>
        <p:nvPicPr>
          <p:cNvPr id="9" name="Image 8"/>
          <p:cNvPicPr>
            <a:picLocks noChangeAspect="1"/>
          </p:cNvPicPr>
          <p:nvPr/>
        </p:nvPicPr>
        <p:blipFill>
          <a:blip r:embed="rId2"/>
          <a:stretch>
            <a:fillRect/>
          </a:stretch>
        </p:blipFill>
        <p:spPr>
          <a:xfrm>
            <a:off x="4538425" y="1106525"/>
            <a:ext cx="4331300" cy="3553149"/>
          </a:xfrm>
          <a:prstGeom prst="rect">
            <a:avLst/>
          </a:prstGeom>
        </p:spPr>
      </p:pic>
      <p:sp>
        <p:nvSpPr>
          <p:cNvPr id="10" name="Ellipse 9"/>
          <p:cNvSpPr/>
          <p:nvPr/>
        </p:nvSpPr>
        <p:spPr>
          <a:xfrm>
            <a:off x="5148064" y="3363838"/>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076056" y="3147814"/>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6">
            <a:extLst>
              <a:ext uri="{FF2B5EF4-FFF2-40B4-BE49-F238E27FC236}">
                <a16:creationId xmlns:a16="http://schemas.microsoft.com/office/drawing/2014/main" id="{58D2D2E4-32B7-472C-B25E-7B1B89330F98}"/>
              </a:ext>
            </a:extLst>
          </p:cNvPr>
          <p:cNvSpPr txBox="1">
            <a:spLocks/>
          </p:cNvSpPr>
          <p:nvPr/>
        </p:nvSpPr>
        <p:spPr bwMode="gray">
          <a:xfrm>
            <a:off x="204060" y="4674293"/>
            <a:ext cx="3086100" cy="211622"/>
          </a:xfrm>
          <a:prstGeom prst="rect">
            <a:avLst/>
          </a:prstGeom>
          <a:solidFill>
            <a:schemeClr val="bg1"/>
          </a:solidFill>
        </p:spPr>
        <p:txBody>
          <a:bodyPr anchor="t">
            <a:spAutoFit/>
          </a:bodyPr>
          <a:lstStyle>
            <a:defPPr>
              <a:defRPr lang="fr-FR"/>
            </a:defPPr>
            <a:lvl1pPr marL="0" algn="r" defTabSz="914400" rtl="0" eaLnBrk="1" latinLnBrk="0" hangingPunct="1">
              <a:defRPr sz="75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mtClean="0"/>
              <a:t>Retour d’expérience épizootie 2021-2022 en France</a:t>
            </a:r>
            <a:endParaRPr lang="fr-FR" dirty="0"/>
          </a:p>
        </p:txBody>
      </p:sp>
      <p:sp>
        <p:nvSpPr>
          <p:cNvPr id="13" name="Espace réservé de la date 3"/>
          <p:cNvSpPr>
            <a:spLocks noGrp="1"/>
          </p:cNvSpPr>
          <p:nvPr>
            <p:ph type="dt" sz="half" idx="4294967295"/>
          </p:nvPr>
        </p:nvSpPr>
        <p:spPr>
          <a:xfrm>
            <a:off x="7848134" y="4850713"/>
            <a:ext cx="1170000" cy="211929"/>
          </a:xfrm>
          <a:prstGeom prst="rect">
            <a:avLst/>
          </a:prstGeom>
        </p:spPr>
        <p:txBody>
          <a:bodyPr/>
          <a:lstStyle/>
          <a:p>
            <a:pPr algn="r"/>
            <a:r>
              <a:rPr lang="fr-FR" sz="800" cap="all" dirty="0" smtClean="0"/>
              <a:t>04/10/2022</a:t>
            </a:r>
            <a:endParaRPr lang="fr-FR" sz="800" cap="all" dirty="0"/>
          </a:p>
        </p:txBody>
      </p:sp>
    </p:spTree>
    <p:extLst>
      <p:ext uri="{BB962C8B-B14F-4D97-AF65-F5344CB8AC3E}">
        <p14:creationId xmlns:p14="http://schemas.microsoft.com/office/powerpoint/2010/main" val="3683582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ANSES">
      <a:dk1>
        <a:srgbClr val="000000"/>
      </a:dk1>
      <a:lt1>
        <a:srgbClr val="FFFFFF"/>
      </a:lt1>
      <a:dk2>
        <a:srgbClr val="FF9940"/>
      </a:dk2>
      <a:lt2>
        <a:srgbClr val="5770BE"/>
      </a:lt2>
      <a:accent1>
        <a:srgbClr val="FFE800"/>
      </a:accent1>
      <a:accent2>
        <a:srgbClr val="00AC8C"/>
      </a:accent2>
      <a:accent3>
        <a:srgbClr val="E1000F"/>
      </a:accent3>
      <a:accent4>
        <a:srgbClr val="FF9940"/>
      </a:accent4>
      <a:accent5>
        <a:srgbClr val="5770BE"/>
      </a:accent5>
      <a:accent6>
        <a:srgbClr val="FFE800"/>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D54A084C8F2B4CA8686A7FE6FEC766" ma:contentTypeVersion="3" ma:contentTypeDescription="Crée un document." ma:contentTypeScope="" ma:versionID="8b32da4b91c97cb35bdb20eea6372da2">
  <xsd:schema xmlns:xsd="http://www.w3.org/2001/XMLSchema" xmlns:xs="http://www.w3.org/2001/XMLSchema" xmlns:p="http://schemas.microsoft.com/office/2006/metadata/properties" xmlns:ns1="http://schemas.microsoft.com/sharepoint/v3" xmlns:ns2="764a75d7-b33f-4a9f-acbd-b0607662a84d" targetNamespace="http://schemas.microsoft.com/office/2006/metadata/properties" ma:root="true" ma:fieldsID="baa7a559f12054f6179d6fa0128cc081" ns1:_="" ns2:_="">
    <xsd:import namespace="http://schemas.microsoft.com/sharepoint/v3"/>
    <xsd:import namespace="764a75d7-b33f-4a9f-acbd-b0607662a84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a75d7-b33f-4a9f-acbd-b0607662a84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64a75d7-b33f-4a9f-acbd-b0607662a84d">
      <UserInfo>
        <DisplayName>DECHENE-TEMPIER Manon</DisplayName>
        <AccountId>5622</AccountId>
        <AccountType/>
      </UserInfo>
      <UserInfo>
        <DisplayName>MAROIS Corinne</DisplayName>
        <AccountId>642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952003-BABE-423F-A734-CAABEB370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4a75d7-b33f-4a9f-acbd-b0607662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95FFB1-59D7-49A1-AFDD-C527B4A1D76C}">
  <ds:schemaRefs>
    <ds:schemaRef ds:uri="http://schemas.microsoft.com/office/2006/metadata/properties"/>
    <ds:schemaRef ds:uri="http://purl.org/dc/terms/"/>
    <ds:schemaRef ds:uri="http://purl.org/dc/elements/1.1/"/>
    <ds:schemaRef ds:uri="http://schemas.microsoft.com/sharepoint/v3"/>
    <ds:schemaRef ds:uri="http://purl.org/dc/dcmitype/"/>
    <ds:schemaRef ds:uri="http://schemas.microsoft.com/office/2006/documentManagement/types"/>
    <ds:schemaRef ds:uri="764a75d7-b33f-4a9f-acbd-b0607662a84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35014B-76D7-404F-A34E-09D134117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TEMPLATE_OPÉRATEURS_ETAT</Template>
  <TotalTime>32456</TotalTime>
  <Words>2859</Words>
  <Application>Microsoft Office PowerPoint</Application>
  <PresentationFormat>Affichage à l'écran (16:9)</PresentationFormat>
  <Paragraphs>346</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Marianne</vt:lpstr>
      <vt:lpstr>Symbol</vt:lpstr>
      <vt:lpstr>Times New Roman</vt:lpstr>
      <vt:lpstr>Wingdings</vt:lpstr>
      <vt:lpstr>OPÉRATEURS</vt:lpstr>
      <vt:lpstr>Présentation PowerPoint</vt:lpstr>
      <vt:lpstr>1 — Retour sur les épizooties 2021-22</vt:lpstr>
      <vt:lpstr>Retour sur les épizooties 2021-22 1.1 Une ampleur inédite</vt:lpstr>
      <vt:lpstr>Retour sur les épizooties 2021-22 1.2 Un niveau inédit de diversité génétique</vt:lpstr>
      <vt:lpstr>Retour sur les épizooties 2021-22 1.3 Causes des introductions primaires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1.4 La diffusion inter-élevages</vt:lpstr>
      <vt:lpstr>Retour sur les épizooties 2021-22 1.5 Nouvelle donne dans l’avifaune sauvage</vt:lpstr>
      <vt:lpstr>Uns situation sanitaire fin 2022 déjà alarmante </vt:lpstr>
      <vt:lpstr> — Les pistes d’amélioration</vt:lpstr>
      <vt:lpstr>Pistes d’amélioration 2.1 L’enjeu de la détection précoce</vt:lpstr>
      <vt:lpstr>Pistes d’amélioration 2.2 L’enjeu de la biosécurité</vt:lpstr>
      <vt:lpstr>Pistes d’amélioration 2.3 L’enjeu d’organisation des productions</vt:lpstr>
      <vt:lpstr>Pistes d’amélioration 2.3 L’enjeu d’organisation des productions</vt:lpstr>
      <vt:lpstr>Pistes d’amélioration 2.4 L’organisation prévisionnelle des territoires pour la gestion des crises</vt:lpstr>
      <vt:lpstr>Pistes d’amélioration 2.5 La vaccination comme moyen de lutte complémentaire</vt:lpstr>
      <vt:lpstr>3 — La menace zoonotique</vt:lpstr>
      <vt:lpstr>La Menace zoonotique 3.1 Cadre général</vt:lpstr>
      <vt:lpstr>Conclusion —  La nécessaire mobilisation de tous</vt:lpstr>
      <vt:lpstr>Remerciements </vt:lpstr>
    </vt:vector>
  </TitlesOfParts>
  <Manager>Client</Manager>
  <Company>Client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Quentin Gaildry</dc:creator>
  <cp:lastModifiedBy>DUNOYER Charlotte</cp:lastModifiedBy>
  <cp:revision>148</cp:revision>
  <cp:lastPrinted>2022-10-03T15:43:14Z</cp:lastPrinted>
  <dcterms:created xsi:type="dcterms:W3CDTF">2020-11-30T09:05:25Z</dcterms:created>
  <dcterms:modified xsi:type="dcterms:W3CDTF">2022-10-04T08:56:07Z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0x010100A2D54A084C8F2B4CA8686A7FE6FEC766</vt:lpwstr>
  </property>
</Properties>
</file>