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6" r:id="rId3"/>
    <p:sldId id="262" r:id="rId4"/>
    <p:sldId id="263" r:id="rId5"/>
    <p:sldId id="284" r:id="rId6"/>
    <p:sldId id="291" r:id="rId7"/>
    <p:sldId id="290" r:id="rId8"/>
    <p:sldId id="313" r:id="rId9"/>
    <p:sldId id="295" r:id="rId10"/>
    <p:sldId id="280" r:id="rId11"/>
    <p:sldId id="277" r:id="rId12"/>
    <p:sldId id="289" r:id="rId13"/>
    <p:sldId id="292" r:id="rId14"/>
    <p:sldId id="281" r:id="rId15"/>
    <p:sldId id="282" r:id="rId16"/>
    <p:sldId id="293" r:id="rId17"/>
    <p:sldId id="259" r:id="rId18"/>
    <p:sldId id="297" r:id="rId19"/>
    <p:sldId id="279" r:id="rId20"/>
    <p:sldId id="283" r:id="rId21"/>
    <p:sldId id="270" r:id="rId22"/>
    <p:sldId id="288" r:id="rId23"/>
    <p:sldId id="294" r:id="rId24"/>
    <p:sldId id="268" r:id="rId25"/>
    <p:sldId id="303" r:id="rId26"/>
    <p:sldId id="314" r:id="rId27"/>
    <p:sldId id="315" r:id="rId28"/>
    <p:sldId id="316" r:id="rId29"/>
    <p:sldId id="317" r:id="rId30"/>
    <p:sldId id="318" r:id="rId31"/>
    <p:sldId id="319" r:id="rId32"/>
    <p:sldId id="320"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C64FB7-1DCE-7EAA-3A10-A297B04F938D}" name="Nada BRAHMI" initials="NB" userId="S::nbrahmi@fia.fr::d0cdedc8-cff4-49dc-8468-4a513438d7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71" autoAdjust="0"/>
    <p:restoredTop sz="94625" autoAdjust="0"/>
  </p:normalViewPr>
  <p:slideViewPr>
    <p:cSldViewPr>
      <p:cViewPr varScale="1">
        <p:scale>
          <a:sx n="111" d="100"/>
          <a:sy n="111" d="100"/>
        </p:scale>
        <p:origin x="1278"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21.xml"/><Relationship Id="rId3" Type="http://schemas.openxmlformats.org/officeDocument/2006/relationships/slide" Target="slides/slide3.xml"/><Relationship Id="rId7" Type="http://schemas.openxmlformats.org/officeDocument/2006/relationships/slide" Target="slides/slide11.xml"/><Relationship Id="rId12" Type="http://schemas.openxmlformats.org/officeDocument/2006/relationships/slide" Target="slides/slide20.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10.xml"/><Relationship Id="rId11" Type="http://schemas.openxmlformats.org/officeDocument/2006/relationships/slide" Target="slides/slide19.xml"/><Relationship Id="rId5" Type="http://schemas.openxmlformats.org/officeDocument/2006/relationships/slide" Target="slides/slide5.xml"/><Relationship Id="rId10" Type="http://schemas.openxmlformats.org/officeDocument/2006/relationships/slide" Target="slides/slide17.xml"/><Relationship Id="rId4" Type="http://schemas.openxmlformats.org/officeDocument/2006/relationships/slide" Target="slides/slide4.xml"/><Relationship Id="rId9" Type="http://schemas.openxmlformats.org/officeDocument/2006/relationships/slide" Target="slides/slide15.xml"/><Relationship Id="rId14"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6D748D-221F-4AE6-AECE-340A040C05CF}" type="datetimeFigureOut">
              <a:rPr lang="fr-FR" smtClean="0"/>
              <a:t>13/11/2024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805573-8BD1-4312-BBE9-8D38EAB771F4}" type="slidenum">
              <a:rPr lang="fr-FR" smtClean="0"/>
              <a:t>‹N°›</a:t>
            </a:fld>
            <a:endParaRPr lang="fr-FR"/>
          </a:p>
        </p:txBody>
      </p:sp>
    </p:spTree>
    <p:extLst>
      <p:ext uri="{BB962C8B-B14F-4D97-AF65-F5344CB8AC3E}">
        <p14:creationId xmlns:p14="http://schemas.microsoft.com/office/powerpoint/2010/main" val="624180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BCAF876-F10B-4C04-BB47-00D469EA15D1}" type="datetime1">
              <a:rPr lang="fr-FR" smtClean="0"/>
              <a:t>13/11/2024</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1333728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D3F4E2-AEE2-427E-9A83-20C82C97AD91}" type="datetime1">
              <a:rPr lang="fr-FR" smtClean="0"/>
              <a:t>13/11/2024</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3979826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E89112-1AAD-4871-81EE-4730624D354B}" type="datetime1">
              <a:rPr lang="fr-FR" smtClean="0"/>
              <a:t>13/11/2024</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3342396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2"/>
          <p:cNvSpPr>
            <a:spLocks noGrp="1"/>
          </p:cNvSpPr>
          <p:nvPr>
            <p:ph type="body"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0DD11D7-3419-4A05-BCA4-E09A988D918F}" type="datetime1">
              <a:rPr lang="fr-FR" smtClean="0"/>
              <a:t>13/11/2024</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241609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9A46E42-79CC-4820-AE59-764894D0E97E}" type="datetime1">
              <a:rPr lang="fr-FR" smtClean="0"/>
              <a:t>13/11/2024</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2885238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E4B940C-A5E7-4D02-B2F2-E3137DB614C0}" type="datetime1">
              <a:rPr lang="fr-FR" smtClean="0"/>
              <a:t>13/11/2024</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266172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A00DEE2-2619-4B7D-91C5-7D8578551B00}" type="datetime1">
              <a:rPr lang="fr-FR" smtClean="0"/>
              <a:t>13/11/2024</a:t>
            </a:fld>
            <a:endParaRPr lang="fr-FR"/>
          </a:p>
        </p:txBody>
      </p:sp>
      <p:sp>
        <p:nvSpPr>
          <p:cNvPr id="6" name="Espace réservé du pied de page 5"/>
          <p:cNvSpPr>
            <a:spLocks noGrp="1"/>
          </p:cNvSpPr>
          <p:nvPr>
            <p:ph type="ftr" sz="quarter" idx="11"/>
          </p:nvPr>
        </p:nvSpPr>
        <p:spPr/>
        <p:txBody>
          <a:bodyPr/>
          <a:lstStyle/>
          <a:p>
            <a:r>
              <a:rPr lang="fr-FR"/>
              <a:t>jmayot@fia.fr</a:t>
            </a:r>
          </a:p>
        </p:txBody>
      </p:sp>
      <p:sp>
        <p:nvSpPr>
          <p:cNvPr id="7" name="Espace réservé du numéro de diapositive 6"/>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3221531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3DDB917-AF26-46F8-B927-86B23879E35A}" type="datetime1">
              <a:rPr lang="fr-FR" smtClean="0"/>
              <a:t>13/11/2024</a:t>
            </a:fld>
            <a:endParaRPr lang="fr-FR"/>
          </a:p>
        </p:txBody>
      </p:sp>
      <p:sp>
        <p:nvSpPr>
          <p:cNvPr id="8" name="Espace réservé du pied de page 7"/>
          <p:cNvSpPr>
            <a:spLocks noGrp="1"/>
          </p:cNvSpPr>
          <p:nvPr>
            <p:ph type="ftr" sz="quarter" idx="11"/>
          </p:nvPr>
        </p:nvSpPr>
        <p:spPr/>
        <p:txBody>
          <a:bodyPr/>
          <a:lstStyle/>
          <a:p>
            <a:r>
              <a:rPr lang="fr-FR"/>
              <a:t>jmayot@fia.fr</a:t>
            </a:r>
          </a:p>
        </p:txBody>
      </p:sp>
      <p:sp>
        <p:nvSpPr>
          <p:cNvPr id="9" name="Espace réservé du numéro de diapositive 8"/>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386164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124A967-CD68-4A02-90DF-41DB1662A31A}" type="datetime1">
              <a:rPr lang="fr-FR" smtClean="0"/>
              <a:t>13/11/2024</a:t>
            </a:fld>
            <a:endParaRPr lang="fr-FR"/>
          </a:p>
        </p:txBody>
      </p:sp>
      <p:sp>
        <p:nvSpPr>
          <p:cNvPr id="4" name="Espace réservé du pied de page 3"/>
          <p:cNvSpPr>
            <a:spLocks noGrp="1"/>
          </p:cNvSpPr>
          <p:nvPr>
            <p:ph type="ftr" sz="quarter" idx="11"/>
          </p:nvPr>
        </p:nvSpPr>
        <p:spPr/>
        <p:txBody>
          <a:bodyPr/>
          <a:lstStyle/>
          <a:p>
            <a:r>
              <a:rPr lang="fr-FR"/>
              <a:t>jmayot@fia.fr</a:t>
            </a:r>
          </a:p>
        </p:txBody>
      </p:sp>
      <p:sp>
        <p:nvSpPr>
          <p:cNvPr id="5" name="Espace réservé du numéro de diapositive 4"/>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343503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C165373-2374-483D-B304-505D3B888230}" type="datetime1">
              <a:rPr lang="fr-FR" smtClean="0"/>
              <a:t>13/11/2024</a:t>
            </a:fld>
            <a:endParaRPr lang="fr-FR"/>
          </a:p>
        </p:txBody>
      </p:sp>
      <p:sp>
        <p:nvSpPr>
          <p:cNvPr id="3" name="Espace réservé du pied de page 2"/>
          <p:cNvSpPr>
            <a:spLocks noGrp="1"/>
          </p:cNvSpPr>
          <p:nvPr>
            <p:ph type="ftr" sz="quarter" idx="11"/>
          </p:nvPr>
        </p:nvSpPr>
        <p:spPr/>
        <p:txBody>
          <a:bodyPr/>
          <a:lstStyle/>
          <a:p>
            <a:r>
              <a:rPr lang="fr-FR"/>
              <a:t>jmayot@fia.fr</a:t>
            </a:r>
          </a:p>
        </p:txBody>
      </p:sp>
      <p:sp>
        <p:nvSpPr>
          <p:cNvPr id="4" name="Espace réservé du numéro de diapositive 3"/>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377707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09B94C6-3E36-4B58-AE94-98EC53038E3C}" type="datetime1">
              <a:rPr lang="fr-FR" smtClean="0"/>
              <a:t>13/11/2024</a:t>
            </a:fld>
            <a:endParaRPr lang="fr-FR"/>
          </a:p>
        </p:txBody>
      </p:sp>
      <p:sp>
        <p:nvSpPr>
          <p:cNvPr id="6" name="Espace réservé du pied de page 5"/>
          <p:cNvSpPr>
            <a:spLocks noGrp="1"/>
          </p:cNvSpPr>
          <p:nvPr>
            <p:ph type="ftr" sz="quarter" idx="11"/>
          </p:nvPr>
        </p:nvSpPr>
        <p:spPr/>
        <p:txBody>
          <a:bodyPr/>
          <a:lstStyle/>
          <a:p>
            <a:r>
              <a:rPr lang="fr-FR"/>
              <a:t>jmayot@fia.fr</a:t>
            </a:r>
          </a:p>
        </p:txBody>
      </p:sp>
      <p:sp>
        <p:nvSpPr>
          <p:cNvPr id="7" name="Espace réservé du numéro de diapositive 6"/>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373698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DC6386B-2F8E-4DB9-A064-57EACD44748C}" type="datetime1">
              <a:rPr lang="fr-FR" smtClean="0"/>
              <a:t>13/11/2024</a:t>
            </a:fld>
            <a:endParaRPr lang="fr-FR"/>
          </a:p>
        </p:txBody>
      </p:sp>
      <p:sp>
        <p:nvSpPr>
          <p:cNvPr id="6" name="Espace réservé du pied de page 5"/>
          <p:cNvSpPr>
            <a:spLocks noGrp="1"/>
          </p:cNvSpPr>
          <p:nvPr>
            <p:ph type="ftr" sz="quarter" idx="11"/>
          </p:nvPr>
        </p:nvSpPr>
        <p:spPr/>
        <p:txBody>
          <a:bodyPr/>
          <a:lstStyle/>
          <a:p>
            <a:r>
              <a:rPr lang="fr-FR"/>
              <a:t>jmayot@fia.fr</a:t>
            </a:r>
          </a:p>
        </p:txBody>
      </p:sp>
      <p:sp>
        <p:nvSpPr>
          <p:cNvPr id="7" name="Espace réservé du numéro de diapositive 6"/>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2153103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D11D7-3419-4A05-BCA4-E09A988D918F}" type="datetime1">
              <a:rPr lang="fr-FR" smtClean="0"/>
              <a:t>13/11/2024</a:t>
            </a:fld>
            <a:endParaRPr lang="fr-FR"/>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jmayot@fia.fr</a:t>
            </a:r>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E64AE-7550-4E3C-81FE-B8D9F0F2EC08}" type="slidenum">
              <a:rPr lang="fr-FR" smtClean="0"/>
              <a:t>‹N°›</a:t>
            </a:fld>
            <a:endParaRPr lang="fr-FR"/>
          </a:p>
        </p:txBody>
      </p:sp>
    </p:spTree>
    <p:extLst>
      <p:ext uri="{BB962C8B-B14F-4D97-AF65-F5344CB8AC3E}">
        <p14:creationId xmlns:p14="http://schemas.microsoft.com/office/powerpoint/2010/main" val="3876243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contact@fia.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lateforme-esa.fr/" TargetMode="External"/><Relationship Id="rId2" Type="http://schemas.openxmlformats.org/officeDocument/2006/relationships/hyperlink" Target="http://www.fia.fr/" TargetMode="External"/><Relationship Id="rId1" Type="http://schemas.openxmlformats.org/officeDocument/2006/relationships/slideLayout" Target="../slideLayouts/slideLayout2.xml"/><Relationship Id="rId6" Type="http://schemas.openxmlformats.org/officeDocument/2006/relationships/hyperlink" Target="https://usager.expadon.fr/sites/infocom-site/accueil/recherche-avancee.html" TargetMode="External"/><Relationship Id="rId5" Type="http://schemas.openxmlformats.org/officeDocument/2006/relationships/hyperlink" Target="https://wahis.oie.int/#/home" TargetMode="External"/><Relationship Id="rId4" Type="http://schemas.openxmlformats.org/officeDocument/2006/relationships/hyperlink" Target="http://agriculture.gouv.fr/mots-cles/influenza-aviair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info.agriculture.gouv.fr/gedei/site/bo-agri/instruction-2021-14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ur-lex.europa.eu/legal-content/EN/TXT/?uri=CELEX%3A02020R0687-20230503" TargetMode="External"/><Relationship Id="rId2" Type="http://schemas.openxmlformats.org/officeDocument/2006/relationships/hyperlink" Target="https://info.agriculture.gouv.fr/gedei/site/bo-agri/instruction-2023-256"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info.agriculture.gouv.fr/gedei/site/bo-agri/instruction-2023-25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info.agriculture.gouv.fr/boagri/rectificatif-8350880c-3095-412f-b8e9-2ebc1573f6c7" TargetMode="External"/><Relationship Id="rId2" Type="http://schemas.openxmlformats.org/officeDocument/2006/relationships/hyperlink" Target="https://info.agriculture.gouv.fr/gedei/site/bo-agri/instruction-2021-14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ahis.oie.int/#/hom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oie.int/fr/ce-que-nous-faisons/normes/codes-et-manuels/acces-en-ligne-au-code-terrestre/?id=169&amp;L=1&amp;htmfile=chapitre_avian_influenza_viruses.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info.agriculture.gouv.fr/boagri/instruction-2023-256" TargetMode="External"/><Relationship Id="rId2" Type="http://schemas.openxmlformats.org/officeDocument/2006/relationships/hyperlink" Target="https://info.agriculture.gouv.fr/gedei/site/bo-agri/instruction-2022-393" TargetMode="External"/><Relationship Id="rId1" Type="http://schemas.openxmlformats.org/officeDocument/2006/relationships/slideLayout" Target="../slideLayouts/slideLayout2.xml"/><Relationship Id="rId5" Type="http://schemas.openxmlformats.org/officeDocument/2006/relationships/hyperlink" Target="https://teleprocedures.franceagrimer.fr/Expadon/Administrations/ConsultAdminGene.aspx?cat=1" TargetMode="External"/><Relationship Id="rId4" Type="http://schemas.openxmlformats.org/officeDocument/2006/relationships/hyperlink" Target="https://info.agriculture.gouv.fr/gedei/site/bo-agri/instruction-2023-615"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oie.int/index.php?id=169&amp;L=1&amp;htmfile=chapitre_avian_influenza_viruses.htm" TargetMode="External"/><Relationship Id="rId2" Type="http://schemas.openxmlformats.org/officeDocument/2006/relationships/hyperlink" Target="https://www.oie.int/fr/ce-que-nous-faisons/normes/codes-et-manuels/acces-en-ligne-au-code-terrestre/?id=169&amp;L=1&amp;htmfile=chapitre_avian_influenza_viruses.htm" TargetMode="External"/><Relationship Id="rId1" Type="http://schemas.openxmlformats.org/officeDocument/2006/relationships/slideLayout" Target="../slideLayouts/slideLayout2.xml"/><Relationship Id="rId5" Type="http://schemas.openxmlformats.org/officeDocument/2006/relationships/hyperlink" Target="https://eur-lex.europa.eu/legal-content/EN/TXT/?uri=CELEX%3A02020R0689-20231011" TargetMode="External"/><Relationship Id="rId4" Type="http://schemas.openxmlformats.org/officeDocument/2006/relationships/hyperlink" Target="https://eur-lex.europa.eu/legal-content/EN/TXT/?uri=CELEX:02020R0687-20230503"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egifrance.gouv.fr/loda/id/LEGIARTI000044132605/2024-11-13/" TargetMode="External"/><Relationship Id="rId2" Type="http://schemas.openxmlformats.org/officeDocument/2006/relationships/hyperlink" Target="https://www.legifrance.gouv.fr/loda/id/JORFTEXT00004811096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info.agriculture.gouv.fr/boagri/instruction-2023-242" TargetMode="External"/><Relationship Id="rId3" Type="http://schemas.openxmlformats.org/officeDocument/2006/relationships/hyperlink" Target="https://info.agriculture.gouv.fr/gedei/site/bo-agri/instruction-2020-517" TargetMode="External"/><Relationship Id="rId7" Type="http://schemas.openxmlformats.org/officeDocument/2006/relationships/hyperlink" Target="https://info.agriculture.gouv.fr/gedei/site/bo-agri/instruction-2023-242" TargetMode="External"/><Relationship Id="rId2" Type="http://schemas.openxmlformats.org/officeDocument/2006/relationships/hyperlink" Target="http://influenza.itavi.asso.fr/" TargetMode="External"/><Relationship Id="rId1" Type="http://schemas.openxmlformats.org/officeDocument/2006/relationships/slideLayout" Target="../slideLayouts/slideLayout2.xml"/><Relationship Id="rId6" Type="http://schemas.openxmlformats.org/officeDocument/2006/relationships/hyperlink" Target="https://info.agriculture.gouv.fr/gedei/site/bo-agri/instruction-2018-839" TargetMode="External"/><Relationship Id="rId5" Type="http://schemas.openxmlformats.org/officeDocument/2006/relationships/hyperlink" Target="https://info.agriculture.gouv.fr/gedei/site/bo-agri/instruction-2018-549" TargetMode="External"/><Relationship Id="rId4" Type="http://schemas.openxmlformats.org/officeDocument/2006/relationships/hyperlink" Target="https://info.agriculture.gouv.fr/boagri/instruction-2023-787"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info.agriculture.gouv.fr/gedei/site/bo-agri/instruction-2015-114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info.agriculture.gouv.fr/boagri/rectificatif-8350880c-3095-412f-b8e9-2ebc1573f6c7" TargetMode="External"/><Relationship Id="rId3" Type="http://schemas.openxmlformats.org/officeDocument/2006/relationships/hyperlink" Target="https://info.agriculture.gouv.fr/gedei/site/bo-agri/instruction-2021-128" TargetMode="External"/><Relationship Id="rId7" Type="http://schemas.openxmlformats.org/officeDocument/2006/relationships/hyperlink" Target="https://info.agriculture.gouv.fr/gedei/site/bo-agri/instruction-2021-148" TargetMode="External"/><Relationship Id="rId2" Type="http://schemas.openxmlformats.org/officeDocument/2006/relationships/hyperlink" Target="https://info.agriculture.gouv.fr/gedei/site/bo-agri/instruction-2020-752" TargetMode="External"/><Relationship Id="rId1" Type="http://schemas.openxmlformats.org/officeDocument/2006/relationships/slideLayout" Target="../slideLayouts/slideLayout2.xml"/><Relationship Id="rId6" Type="http://schemas.openxmlformats.org/officeDocument/2006/relationships/hyperlink" Target="https://info.agriculture.gouv.fr/boagri/instruction-2022-570" TargetMode="External"/><Relationship Id="rId5" Type="http://schemas.openxmlformats.org/officeDocument/2006/relationships/hyperlink" Target="https://info.agriculture.gouv.fr/boagri/instruction-2021-648" TargetMode="External"/><Relationship Id="rId4" Type="http://schemas.openxmlformats.org/officeDocument/2006/relationships/hyperlink" Target="https://info.agriculture.gouv.fr/gedei/site/bo-agri/instruction-2021-290" TargetMode="External"/><Relationship Id="rId9" Type="http://schemas.openxmlformats.org/officeDocument/2006/relationships/hyperlink" Target="https://info.agriculture.gouv.fr/boagri/instruction-2023-256"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agriculture.gouv.fr/tout-ce-quil-faut-savoir-sur-le-plan-daction-vaccination-iahp-en-france" TargetMode="External"/><Relationship Id="rId3" Type="http://schemas.openxmlformats.org/officeDocument/2006/relationships/hyperlink" Target="https://www.legifrance.gouv.fr/loda/id/JORFTEXT000048110961/2024-09-02/" TargetMode="External"/><Relationship Id="rId7" Type="http://schemas.openxmlformats.org/officeDocument/2006/relationships/hyperlink" Target="https://info.agriculture.gouv.fr/gedei/site/bo-agri/instruction-2023-622" TargetMode="External"/><Relationship Id="rId2" Type="http://schemas.openxmlformats.org/officeDocument/2006/relationships/hyperlink" Target="https://www.legifrance.gouv.fr/loda/id/JORFTEXT000048110956/2024-09-02/" TargetMode="External"/><Relationship Id="rId1" Type="http://schemas.openxmlformats.org/officeDocument/2006/relationships/slideLayout" Target="../slideLayouts/slideLayout2.xml"/><Relationship Id="rId6" Type="http://schemas.openxmlformats.org/officeDocument/2006/relationships/hyperlink" Target="https://info.agriculture.gouv.fr/boagri/instruction-2024-546" TargetMode="External"/><Relationship Id="rId5" Type="http://schemas.openxmlformats.org/officeDocument/2006/relationships/hyperlink" Target="https://info.agriculture.gouv.fr/gedei/site/bo-agri/instruction-2023-615" TargetMode="External"/><Relationship Id="rId4" Type="http://schemas.openxmlformats.org/officeDocument/2006/relationships/hyperlink" Target="https://www.legifrance.gouv.fr/jorf/id/JORFTEXT00004811106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nfo.agriculture.gouv.fr/gedei/site/bo-agri/instruction-2023-256" TargetMode="External"/><Relationship Id="rId2" Type="http://schemas.openxmlformats.org/officeDocument/2006/relationships/hyperlink" Target="https://info.agriculture.gouv.fr/gedei/site/bo-agri/instruction-2022-393" TargetMode="External"/><Relationship Id="rId1" Type="http://schemas.openxmlformats.org/officeDocument/2006/relationships/slideLayout" Target="../slideLayouts/slideLayout2.xml"/><Relationship Id="rId4" Type="http://schemas.openxmlformats.org/officeDocument/2006/relationships/hyperlink" Target="https://draaf.occitanie.agriculture.gouv.fr/IMG/pdf/it2023-255_annexe_obligations_exploitants_daoa_iahp.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254051"/>
            <a:ext cx="7772400" cy="1174949"/>
          </a:xfrm>
        </p:spPr>
        <p:txBody>
          <a:bodyPr/>
          <a:lstStyle/>
          <a:p>
            <a:r>
              <a:rPr lang="fr-FR" dirty="0"/>
              <a:t>Synthèse Influenza Aviaire</a:t>
            </a:r>
          </a:p>
        </p:txBody>
      </p:sp>
      <p:sp>
        <p:nvSpPr>
          <p:cNvPr id="3" name="Sous-titre 2"/>
          <p:cNvSpPr>
            <a:spLocks noGrp="1"/>
          </p:cNvSpPr>
          <p:nvPr>
            <p:ph type="subTitle" idx="1"/>
          </p:nvPr>
        </p:nvSpPr>
        <p:spPr>
          <a:xfrm>
            <a:off x="251520" y="3429000"/>
            <a:ext cx="8640960" cy="2736304"/>
          </a:xfrm>
        </p:spPr>
        <p:txBody>
          <a:bodyPr>
            <a:normAutofit fontScale="62500" lnSpcReduction="20000"/>
          </a:bodyPr>
          <a:lstStyle/>
          <a:p>
            <a:r>
              <a:rPr lang="fr-FR" dirty="0"/>
              <a:t>Documents réglementaires de référence</a:t>
            </a:r>
          </a:p>
          <a:p>
            <a:r>
              <a:rPr lang="fr-FR" dirty="0"/>
              <a:t>Préconisations pour les abattoirs</a:t>
            </a:r>
          </a:p>
          <a:p>
            <a:r>
              <a:rPr lang="fr-FR" dirty="0"/>
              <a:t>Conséquences export et mesures de biosécurité</a:t>
            </a:r>
          </a:p>
          <a:p>
            <a:endParaRPr lang="fr-FR" dirty="0"/>
          </a:p>
          <a:p>
            <a:r>
              <a:rPr lang="fr-FR" dirty="0">
                <a:solidFill>
                  <a:schemeClr val="accent2"/>
                </a:solidFill>
                <a:sym typeface="Wingdings" panose="05000000000000000000" pitchFamily="2" charset="2"/>
              </a:rPr>
              <a:t> Attention des mesures particulières peuvent être prises en fonction du contexte</a:t>
            </a:r>
            <a:endParaRPr lang="fr-FR" dirty="0">
              <a:solidFill>
                <a:schemeClr val="accent2"/>
              </a:solidFill>
            </a:endParaRPr>
          </a:p>
          <a:p>
            <a:endParaRPr lang="fr-FR" dirty="0"/>
          </a:p>
          <a:p>
            <a:pPr marL="457200" indent="-457200">
              <a:buFont typeface="Wingdings" panose="05000000000000000000" pitchFamily="2" charset="2"/>
              <a:buChar char="è"/>
            </a:pPr>
            <a:r>
              <a:rPr lang="fr-FR" dirty="0">
                <a:solidFill>
                  <a:schemeClr val="accent2"/>
                </a:solidFill>
                <a:sym typeface="Wingdings" panose="05000000000000000000" pitchFamily="2" charset="2"/>
              </a:rPr>
              <a:t>En cas de sollicitation, merci de renvoyer les journalistes vers la FIA ( </a:t>
            </a:r>
            <a:r>
              <a:rPr lang="fr-FR" dirty="0">
                <a:solidFill>
                  <a:schemeClr val="accent2"/>
                </a:solidFill>
                <a:sym typeface="Wingdings" panose="05000000000000000000" pitchFamily="2" charset="2"/>
                <a:hlinkClick r:id="rId2"/>
              </a:rPr>
              <a:t>contact@fia.fr</a:t>
            </a:r>
            <a:r>
              <a:rPr lang="fr-FR" dirty="0">
                <a:solidFill>
                  <a:schemeClr val="accent2"/>
                </a:solidFill>
                <a:sym typeface="Wingdings" panose="05000000000000000000" pitchFamily="2" charset="2"/>
              </a:rPr>
              <a:t> ) </a:t>
            </a:r>
            <a:endParaRPr lang="fr-FR" dirty="0">
              <a:solidFill>
                <a:schemeClr val="accent2"/>
              </a:solidFill>
            </a:endParaRPr>
          </a:p>
        </p:txBody>
      </p:sp>
      <p:pic>
        <p:nvPicPr>
          <p:cNvPr id="1026" name="Picture 2" descr="C:\Users\abrice\Desktop\FIA - Logo couleur.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5" y="260648"/>
            <a:ext cx="2303489" cy="1993404"/>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e la date 3"/>
          <p:cNvSpPr>
            <a:spLocks noGrp="1"/>
          </p:cNvSpPr>
          <p:nvPr>
            <p:ph type="dt" sz="half" idx="10"/>
          </p:nvPr>
        </p:nvSpPr>
        <p:spPr/>
        <p:txBody>
          <a:bodyPr/>
          <a:lstStyle/>
          <a:p>
            <a:fld id="{9E3E2CA6-E141-4753-8F0B-B5B0565CDE5A}" type="datetime1">
              <a:rPr lang="fr-FR" smtClean="0"/>
              <a:t>13/11/2024</a:t>
            </a:fld>
            <a:endParaRPr lang="fr-FR" dirty="0"/>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1</a:t>
            </a:fld>
            <a:endParaRPr lang="fr-FR" dirty="0"/>
          </a:p>
        </p:txBody>
      </p:sp>
    </p:spTree>
    <p:extLst>
      <p:ext uri="{BB962C8B-B14F-4D97-AF65-F5344CB8AC3E}">
        <p14:creationId xmlns:p14="http://schemas.microsoft.com/office/powerpoint/2010/main" val="620536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a:solidFill>
                  <a:schemeClr val="accent2"/>
                </a:solidFill>
              </a:rPr>
              <a:t>Liens utiles</a:t>
            </a:r>
          </a:p>
        </p:txBody>
      </p:sp>
      <p:sp>
        <p:nvSpPr>
          <p:cNvPr id="11" name="Espace réservé du contenu 10"/>
          <p:cNvSpPr>
            <a:spLocks noGrp="1"/>
          </p:cNvSpPr>
          <p:nvPr>
            <p:ph idx="1"/>
          </p:nvPr>
        </p:nvSpPr>
        <p:spPr/>
        <p:txBody>
          <a:bodyPr>
            <a:normAutofit lnSpcReduction="10000"/>
          </a:bodyPr>
          <a:lstStyle/>
          <a:p>
            <a:r>
              <a:rPr lang="fr-FR" sz="2800" b="1" dirty="0">
                <a:solidFill>
                  <a:schemeClr val="accent4"/>
                </a:solidFill>
              </a:rPr>
              <a:t>Site internet de la FIA </a:t>
            </a:r>
            <a:r>
              <a:rPr lang="fr-FR" sz="2800" dirty="0">
                <a:solidFill>
                  <a:schemeClr val="accent4"/>
                </a:solidFill>
              </a:rPr>
              <a:t>(espace adhérents) </a:t>
            </a:r>
            <a:r>
              <a:rPr lang="fr-FR" sz="2800" b="1" dirty="0">
                <a:solidFill>
                  <a:schemeClr val="accent4"/>
                </a:solidFill>
              </a:rPr>
              <a:t>: </a:t>
            </a:r>
          </a:p>
          <a:p>
            <a:pPr lvl="1"/>
            <a:r>
              <a:rPr lang="fr-FR" sz="2400" dirty="0"/>
              <a:t>Actualités, réglementation, communiqués, ... : </a:t>
            </a:r>
            <a:r>
              <a:rPr lang="fr-FR" sz="2400" dirty="0">
                <a:hlinkClick r:id="rId2"/>
              </a:rPr>
              <a:t>www.fia.fr</a:t>
            </a:r>
            <a:endParaRPr lang="fr-FR" sz="2400" dirty="0"/>
          </a:p>
          <a:p>
            <a:pPr lvl="1"/>
            <a:endParaRPr lang="fr-FR" sz="2400" dirty="0"/>
          </a:p>
          <a:p>
            <a:r>
              <a:rPr lang="fr-FR" sz="2800" b="1" dirty="0">
                <a:solidFill>
                  <a:schemeClr val="accent6"/>
                </a:solidFill>
              </a:rPr>
              <a:t>Informations sanitaires : </a:t>
            </a:r>
          </a:p>
          <a:p>
            <a:pPr lvl="1"/>
            <a:r>
              <a:rPr lang="fr-FR" sz="2400" dirty="0"/>
              <a:t>Plateforme ESA : </a:t>
            </a:r>
            <a:r>
              <a:rPr lang="fr-FR" sz="2400" dirty="0">
                <a:hlinkClick r:id="rId3"/>
              </a:rPr>
              <a:t>https://www.plateforme-esa.fr/</a:t>
            </a:r>
            <a:r>
              <a:rPr lang="fr-FR" sz="2400" dirty="0"/>
              <a:t> </a:t>
            </a:r>
          </a:p>
          <a:p>
            <a:pPr lvl="1"/>
            <a:r>
              <a:rPr lang="fr-FR" sz="2400" dirty="0"/>
              <a:t>Site du Ministère de l’Agriculture : </a:t>
            </a:r>
            <a:r>
              <a:rPr lang="fr-FR" sz="2400" dirty="0">
                <a:hlinkClick r:id="rId4"/>
              </a:rPr>
              <a:t>http://agriculture.gouv.fr/mots-cles/influenza-aviaire</a:t>
            </a:r>
            <a:r>
              <a:rPr lang="fr-FR" sz="2400" dirty="0"/>
              <a:t> </a:t>
            </a:r>
          </a:p>
          <a:p>
            <a:pPr lvl="1"/>
            <a:r>
              <a:rPr lang="fr-FR" sz="2400" dirty="0"/>
              <a:t>Site de l’OIE : </a:t>
            </a:r>
            <a:r>
              <a:rPr lang="fr-FR" sz="2400" dirty="0">
                <a:hlinkClick r:id="rId5"/>
              </a:rPr>
              <a:t>https://wahis.oie.int/#/home</a:t>
            </a:r>
            <a:r>
              <a:rPr lang="fr-FR" sz="2400" dirty="0"/>
              <a:t> </a:t>
            </a:r>
          </a:p>
          <a:p>
            <a:pPr lvl="1"/>
            <a:endParaRPr lang="fr-FR" sz="2400" dirty="0"/>
          </a:p>
          <a:p>
            <a:r>
              <a:rPr lang="fr-FR" sz="2800" b="1" dirty="0">
                <a:solidFill>
                  <a:schemeClr val="accent3"/>
                </a:solidFill>
              </a:rPr>
              <a:t>Suivi des blocages à l’Export : </a:t>
            </a:r>
          </a:p>
          <a:p>
            <a:pPr lvl="1"/>
            <a:r>
              <a:rPr lang="fr-FR" sz="1600" dirty="0">
                <a:hlinkClick r:id="rId6"/>
              </a:rPr>
              <a:t>FranceAgriMer - Recherche avancée (expadon.fr)</a:t>
            </a:r>
            <a:endParaRPr lang="fr-FR" sz="2400" dirty="0"/>
          </a:p>
        </p:txBody>
      </p:sp>
      <p:sp>
        <p:nvSpPr>
          <p:cNvPr id="4" name="Espace réservé de la date 3"/>
          <p:cNvSpPr>
            <a:spLocks noGrp="1"/>
          </p:cNvSpPr>
          <p:nvPr>
            <p:ph type="dt" sz="half" idx="10"/>
          </p:nvPr>
        </p:nvSpPr>
        <p:spPr/>
        <p:txBody>
          <a:bodyPr/>
          <a:lstStyle/>
          <a:p>
            <a:fld id="{69A46E42-79CC-4820-AE59-764894D0E97E}" type="datetime1">
              <a:rPr lang="fr-FR" smtClean="0"/>
              <a:pPr/>
              <a:t>13/11/2024</a:t>
            </a:fld>
            <a:endParaRPr lang="fr-F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pPr/>
              <a:t>10</a:t>
            </a:fld>
            <a:endParaRPr lang="fr-FR"/>
          </a:p>
        </p:txBody>
      </p:sp>
    </p:spTree>
    <p:extLst>
      <p:ext uri="{BB962C8B-B14F-4D97-AF65-F5344CB8AC3E}">
        <p14:creationId xmlns:p14="http://schemas.microsoft.com/office/powerpoint/2010/main" val="877245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64150"/>
            <a:ext cx="8229600" cy="576064"/>
          </a:xfrm>
          <a:noFill/>
        </p:spPr>
        <p:txBody>
          <a:bodyPr>
            <a:noAutofit/>
          </a:bodyPr>
          <a:lstStyle/>
          <a:p>
            <a:r>
              <a:rPr lang="fr-FR" sz="2400" b="1" dirty="0">
                <a:solidFill>
                  <a:schemeClr val="accent2"/>
                </a:solidFill>
              </a:rPr>
              <a:t>Mesures de zonage IAHP </a:t>
            </a:r>
            <a:r>
              <a:rPr lang="fr-FR" sz="1600" dirty="0"/>
              <a:t>(AM 25/09/23 + AM 29/09/2021 + IT 2021-148)</a:t>
            </a:r>
            <a:endParaRPr lang="fr-FR" sz="2400" dirty="0"/>
          </a:p>
        </p:txBody>
      </p:sp>
      <p:sp>
        <p:nvSpPr>
          <p:cNvPr id="3" name="Espace réservé du contenu 2"/>
          <p:cNvSpPr>
            <a:spLocks noGrp="1"/>
          </p:cNvSpPr>
          <p:nvPr>
            <p:ph idx="1"/>
          </p:nvPr>
        </p:nvSpPr>
        <p:spPr>
          <a:xfrm>
            <a:off x="161764" y="771010"/>
            <a:ext cx="8835280" cy="3357999"/>
          </a:xfrm>
        </p:spPr>
        <p:txBody>
          <a:bodyPr>
            <a:normAutofit fontScale="70000" lnSpcReduction="20000"/>
          </a:bodyPr>
          <a:lstStyle/>
          <a:p>
            <a:pPr algn="just"/>
            <a:r>
              <a:rPr lang="fr-FR" sz="2400" b="1" dirty="0"/>
              <a:t>Zones réglementées au titre de l’IAHP (foyer en élevage): </a:t>
            </a:r>
          </a:p>
          <a:p>
            <a:pPr lvl="1" algn="just"/>
            <a:r>
              <a:rPr lang="fr-FR" sz="2000" b="1" dirty="0">
                <a:solidFill>
                  <a:schemeClr val="accent6"/>
                </a:solidFill>
              </a:rPr>
              <a:t>Zone à risque de diffusion = ZRD = </a:t>
            </a:r>
            <a:r>
              <a:rPr lang="fr-FR" sz="2000" dirty="0"/>
              <a:t>concerne les communes à forte densité de palmipèdes : mise à l’abri des palmipèdes de moins de 42 jours </a:t>
            </a:r>
          </a:p>
          <a:p>
            <a:pPr lvl="1" algn="just"/>
            <a:r>
              <a:rPr lang="fr-FR" sz="2000" b="1" dirty="0">
                <a:solidFill>
                  <a:schemeClr val="accent6"/>
                </a:solidFill>
              </a:rPr>
              <a:t>Zone à risque particulier = ZRP = </a:t>
            </a:r>
            <a:r>
              <a:rPr lang="fr-FR" sz="2000" dirty="0"/>
              <a:t>zones humides dans lesquelles les conditions naturelles augmentent le risque de contamination des élevages par la faune sauvage: mise à l’abri des volailles, toutes espèces; mesures concernant la chasse : restrictions sur le transport et l’emploi d’appelants, conditions avant le lâcher de gibier à plumes.</a:t>
            </a:r>
          </a:p>
          <a:p>
            <a:pPr lvl="1" algn="just"/>
            <a:r>
              <a:rPr lang="fr-FR" sz="2000" b="1" dirty="0">
                <a:solidFill>
                  <a:schemeClr val="accent3"/>
                </a:solidFill>
              </a:rPr>
              <a:t>Zone Indemne = ZI = </a:t>
            </a:r>
            <a:r>
              <a:rPr lang="fr-FR" sz="2000" dirty="0"/>
              <a:t>zone du territoire non concerné par les zones règlementées au regard de l’influenza aviaire</a:t>
            </a:r>
          </a:p>
          <a:p>
            <a:pPr lvl="1" algn="just"/>
            <a:r>
              <a:rPr lang="fr-FR" sz="2000" b="1" dirty="0">
                <a:solidFill>
                  <a:schemeClr val="accent1"/>
                </a:solidFill>
                <a:sym typeface="Wingdings" panose="05000000000000000000" pitchFamily="2" charset="2"/>
              </a:rPr>
              <a:t>Zone Réglementée Temporaire = ZRT </a:t>
            </a:r>
            <a:r>
              <a:rPr lang="fr-FR" sz="2000" dirty="0">
                <a:sym typeface="Wingdings" panose="05000000000000000000" pitchFamily="2" charset="2"/>
              </a:rPr>
              <a:t>= </a:t>
            </a:r>
            <a:r>
              <a:rPr lang="fr-FR" sz="2000" b="1" dirty="0">
                <a:sym typeface="Wingdings" panose="05000000000000000000" pitchFamily="2" charset="2"/>
              </a:rPr>
              <a:t>3 km minimum autour du foyer</a:t>
            </a:r>
            <a:r>
              <a:rPr lang="fr-FR" sz="2000" dirty="0">
                <a:sym typeface="Wingdings" panose="05000000000000000000" pitchFamily="2" charset="2"/>
              </a:rPr>
              <a:t>, mise en place autour d’un élevage en suspicion d’infection par un virus IAHP pour bloquer les risques d’extension par les mouvements le temps que la suspicion soit confirmée ou infirmée.</a:t>
            </a:r>
          </a:p>
          <a:p>
            <a:pPr lvl="1" algn="just"/>
            <a:r>
              <a:rPr lang="fr-FR" sz="2000" b="1" dirty="0">
                <a:solidFill>
                  <a:schemeClr val="accent4"/>
                </a:solidFill>
              </a:rPr>
              <a:t>Zone de Protection = ZP </a:t>
            </a:r>
            <a:r>
              <a:rPr lang="fr-FR" sz="2000" b="1" dirty="0"/>
              <a:t>= 3km autour du foyer </a:t>
            </a:r>
            <a:r>
              <a:rPr lang="fr-FR" sz="2000" dirty="0"/>
              <a:t>(1 km pour l’IAFP)</a:t>
            </a:r>
          </a:p>
          <a:p>
            <a:pPr lvl="1" algn="just"/>
            <a:r>
              <a:rPr lang="fr-FR" sz="2000" b="1" dirty="0">
                <a:solidFill>
                  <a:schemeClr val="accent4"/>
                </a:solidFill>
              </a:rPr>
              <a:t>Zone de Surveillance = ZS </a:t>
            </a:r>
            <a:r>
              <a:rPr lang="fr-FR" sz="2000" b="1" dirty="0"/>
              <a:t>= 10 km autour du foyer</a:t>
            </a:r>
          </a:p>
          <a:p>
            <a:pPr lvl="1" algn="just"/>
            <a:r>
              <a:rPr lang="fr-FR" sz="2000" b="1" dirty="0">
                <a:solidFill>
                  <a:schemeClr val="accent4"/>
                </a:solidFill>
              </a:rPr>
              <a:t>Zone Réglementée Supplémentaire = ZRS </a:t>
            </a:r>
            <a:r>
              <a:rPr lang="fr-FR" sz="2000" b="1" dirty="0"/>
              <a:t>= 20 km autour du foyer</a:t>
            </a:r>
          </a:p>
          <a:p>
            <a:pPr algn="just">
              <a:buFont typeface="Wingdings"/>
              <a:buChar char="è"/>
            </a:pPr>
            <a:r>
              <a:rPr lang="fr-FR" sz="1900" dirty="0">
                <a:sym typeface="Wingdings" panose="05000000000000000000" pitchFamily="2" charset="2"/>
              </a:rPr>
              <a:t>À l’heure actuelle ce sont les communes qui sont prises comme unité de référence et pas un zonage « au compas ». </a:t>
            </a:r>
          </a:p>
        </p:txBody>
      </p:sp>
      <p:sp>
        <p:nvSpPr>
          <p:cNvPr id="5" name="Espace réservé du numéro de diapositive 4"/>
          <p:cNvSpPr>
            <a:spLocks noGrp="1"/>
          </p:cNvSpPr>
          <p:nvPr>
            <p:ph type="sldNum" sz="quarter" idx="12"/>
          </p:nvPr>
        </p:nvSpPr>
        <p:spPr/>
        <p:txBody>
          <a:bodyPr/>
          <a:lstStyle/>
          <a:p>
            <a:fld id="{0E5D5A51-A276-4875-9E39-54D1BE4C6C44}" type="slidenum">
              <a:rPr lang="fr-FR" smtClean="0"/>
              <a:t>11</a:t>
            </a:fld>
            <a:endParaRPr lang="fr-FR"/>
          </a:p>
        </p:txBody>
      </p:sp>
      <p:sp>
        <p:nvSpPr>
          <p:cNvPr id="4" name="Espace réservé de la date 3"/>
          <p:cNvSpPr>
            <a:spLocks noGrp="1"/>
          </p:cNvSpPr>
          <p:nvPr>
            <p:ph type="dt" sz="half" idx="10"/>
          </p:nvPr>
        </p:nvSpPr>
        <p:spPr/>
        <p:txBody>
          <a:bodyPr/>
          <a:lstStyle/>
          <a:p>
            <a:fld id="{5FA5EEA2-FF3C-4654-8B6A-1FE1FB5CA71E}" type="datetime1">
              <a:rPr lang="fr-FR" smtClean="0"/>
              <a:t>13/11/2024</a:t>
            </a:fld>
            <a:endParaRPr lang="fr-FR" dirty="0"/>
          </a:p>
        </p:txBody>
      </p:sp>
      <p:pic>
        <p:nvPicPr>
          <p:cNvPr id="9" name="Image 8">
            <a:extLst>
              <a:ext uri="{FF2B5EF4-FFF2-40B4-BE49-F238E27FC236}">
                <a16:creationId xmlns:a16="http://schemas.microsoft.com/office/drawing/2014/main" id="{272172A4-6399-C2FB-9992-4FFC9959B1D8}"/>
              </a:ext>
            </a:extLst>
          </p:cNvPr>
          <p:cNvPicPr>
            <a:picLocks noChangeAspect="1"/>
          </p:cNvPicPr>
          <p:nvPr/>
        </p:nvPicPr>
        <p:blipFill>
          <a:blip r:embed="rId2"/>
          <a:stretch>
            <a:fillRect/>
          </a:stretch>
        </p:blipFill>
        <p:spPr>
          <a:xfrm>
            <a:off x="5377767" y="4129009"/>
            <a:ext cx="3619277" cy="2260993"/>
          </a:xfrm>
          <a:prstGeom prst="rect">
            <a:avLst/>
          </a:prstGeom>
        </p:spPr>
      </p:pic>
      <p:sp>
        <p:nvSpPr>
          <p:cNvPr id="10" name="ZoneTexte 9">
            <a:extLst>
              <a:ext uri="{FF2B5EF4-FFF2-40B4-BE49-F238E27FC236}">
                <a16:creationId xmlns:a16="http://schemas.microsoft.com/office/drawing/2014/main" id="{D2BD6E43-AA55-CA61-5A14-D0B2DE97395A}"/>
              </a:ext>
            </a:extLst>
          </p:cNvPr>
          <p:cNvSpPr txBox="1"/>
          <p:nvPr/>
        </p:nvSpPr>
        <p:spPr>
          <a:xfrm>
            <a:off x="189522" y="4577891"/>
            <a:ext cx="4572000"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600" b="1" dirty="0">
                <a:solidFill>
                  <a:schemeClr val="accent6"/>
                </a:solidFill>
              </a:rPr>
              <a:t>Zones de Contrôle Temporaire Faune Sauvage = ZCT FS = </a:t>
            </a:r>
            <a:r>
              <a:rPr lang="fr-FR" sz="1600" dirty="0"/>
              <a:t>mise en place autour d’un cas dans la faune sauvage le temps d’investiguer le risque de contamination de voisinage dans les élevages par le virus de l’IAHP. La zone concerne les communes dans un rayon de a minima 5km </a:t>
            </a:r>
            <a:r>
              <a:rPr lang="fr-FR" sz="1600" dirty="0">
                <a:sym typeface="Wingdings" panose="05000000000000000000" pitchFamily="2" charset="2"/>
              </a:rPr>
              <a:t> rayon augmenté à 20km en octobre 2022.</a:t>
            </a:r>
          </a:p>
        </p:txBody>
      </p:sp>
    </p:spTree>
    <p:extLst>
      <p:ext uri="{BB962C8B-B14F-4D97-AF65-F5344CB8AC3E}">
        <p14:creationId xmlns:p14="http://schemas.microsoft.com/office/powerpoint/2010/main" val="2399633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D2EE25-A3E0-4E7B-8573-E775BA0BC957}"/>
              </a:ext>
            </a:extLst>
          </p:cNvPr>
          <p:cNvSpPr>
            <a:spLocks noGrp="1"/>
          </p:cNvSpPr>
          <p:nvPr>
            <p:ph type="title"/>
          </p:nvPr>
        </p:nvSpPr>
        <p:spPr>
          <a:xfrm>
            <a:off x="457200" y="274638"/>
            <a:ext cx="8229600" cy="457198"/>
          </a:xfrm>
        </p:spPr>
        <p:txBody>
          <a:bodyPr>
            <a:normAutofit fontScale="90000"/>
          </a:bodyPr>
          <a:lstStyle/>
          <a:p>
            <a:r>
              <a:rPr lang="fr-FR" sz="2800" b="1" dirty="0">
                <a:solidFill>
                  <a:schemeClr val="accent2"/>
                </a:solidFill>
              </a:rPr>
              <a:t>Gestion d’une ZCT faune sauvage</a:t>
            </a:r>
          </a:p>
        </p:txBody>
      </p:sp>
      <p:sp>
        <p:nvSpPr>
          <p:cNvPr id="3" name="Espace réservé du contenu 2">
            <a:extLst>
              <a:ext uri="{FF2B5EF4-FFF2-40B4-BE49-F238E27FC236}">
                <a16:creationId xmlns:a16="http://schemas.microsoft.com/office/drawing/2014/main" id="{476E765D-E52D-4A6A-A7EE-FEBDD28C9E0A}"/>
              </a:ext>
            </a:extLst>
          </p:cNvPr>
          <p:cNvSpPr>
            <a:spLocks noGrp="1"/>
          </p:cNvSpPr>
          <p:nvPr>
            <p:ph idx="1"/>
          </p:nvPr>
        </p:nvSpPr>
        <p:spPr>
          <a:xfrm>
            <a:off x="457200" y="980729"/>
            <a:ext cx="8229600" cy="5145436"/>
          </a:xfrm>
        </p:spPr>
        <p:txBody>
          <a:bodyPr>
            <a:normAutofit fontScale="70000" lnSpcReduction="20000"/>
          </a:bodyPr>
          <a:lstStyle/>
          <a:p>
            <a:r>
              <a:rPr lang="fr-FR" dirty="0"/>
              <a:t>Recensement de toutes les exploitations commerciales et non-commerciales détenant des oiseaux</a:t>
            </a:r>
          </a:p>
          <a:p>
            <a:r>
              <a:rPr lang="fr-FR" dirty="0"/>
              <a:t>Claustration des animaux obligatoire</a:t>
            </a:r>
          </a:p>
          <a:p>
            <a:r>
              <a:rPr lang="fr-FR" dirty="0"/>
              <a:t>Visite d’un vétérinaire sanitaire dans toutes les exploitations commerciales</a:t>
            </a:r>
          </a:p>
          <a:p>
            <a:r>
              <a:rPr lang="fr-FR" b="1" dirty="0">
                <a:solidFill>
                  <a:schemeClr val="accent4"/>
                </a:solidFill>
              </a:rPr>
              <a:t>Aucune volaille et aucun autre oiseau captif ne peut entrer ou sortir des lieux de détention recensés.</a:t>
            </a:r>
          </a:p>
          <a:p>
            <a:r>
              <a:rPr lang="fr-FR" dirty="0"/>
              <a:t>Le nettoyage et la désinfection des véhicules sont effectués, sous la responsabilité du responsable de l'établissement concerné, à l’entrée et à la sortie de tous les établissements en lien avec l’élevage avicole tels que les élevages, les couvoirs, abattoirs, entrepôts ou usines de sous-produits animaux, centre d’emballage d’œufs.</a:t>
            </a:r>
          </a:p>
          <a:p>
            <a:r>
              <a:rPr lang="fr-FR" dirty="0"/>
              <a:t>Contrôle des épandages de lisiers dans la zone. </a:t>
            </a:r>
          </a:p>
          <a:p>
            <a:r>
              <a:rPr lang="fr-FR" b="1" dirty="0">
                <a:solidFill>
                  <a:schemeClr val="accent4"/>
                </a:solidFill>
              </a:rPr>
              <a:t>La zone de contrôle temporaire est levée au plus tôt 21 jours après la découverte de l’oiseau sauvage contaminé ayant induit les mesures.</a:t>
            </a:r>
          </a:p>
        </p:txBody>
      </p:sp>
      <p:sp>
        <p:nvSpPr>
          <p:cNvPr id="4" name="Espace réservé de la date 3">
            <a:extLst>
              <a:ext uri="{FF2B5EF4-FFF2-40B4-BE49-F238E27FC236}">
                <a16:creationId xmlns:a16="http://schemas.microsoft.com/office/drawing/2014/main" id="{FF002BCA-CD96-4703-9E46-C2AFDB692B38}"/>
              </a:ext>
            </a:extLst>
          </p:cNvPr>
          <p:cNvSpPr>
            <a:spLocks noGrp="1"/>
          </p:cNvSpPr>
          <p:nvPr>
            <p:ph type="dt" sz="half" idx="10"/>
          </p:nvPr>
        </p:nvSpPr>
        <p:spPr/>
        <p:txBody>
          <a:bodyPr/>
          <a:lstStyle/>
          <a:p>
            <a:fld id="{69A46E42-79CC-4820-AE59-764894D0E97E}" type="datetime1">
              <a:rPr lang="fr-FR" smtClean="0"/>
              <a:t>13/11/2024</a:t>
            </a:fld>
            <a:endParaRPr lang="fr-FR"/>
          </a:p>
        </p:txBody>
      </p:sp>
      <p:sp>
        <p:nvSpPr>
          <p:cNvPr id="6" name="Espace réservé du numéro de diapositive 5">
            <a:extLst>
              <a:ext uri="{FF2B5EF4-FFF2-40B4-BE49-F238E27FC236}">
                <a16:creationId xmlns:a16="http://schemas.microsoft.com/office/drawing/2014/main" id="{87F44E1E-B5BA-4895-8B69-091DE8092CFF}"/>
              </a:ext>
            </a:extLst>
          </p:cNvPr>
          <p:cNvSpPr>
            <a:spLocks noGrp="1"/>
          </p:cNvSpPr>
          <p:nvPr>
            <p:ph type="sldNum" sz="quarter" idx="12"/>
          </p:nvPr>
        </p:nvSpPr>
        <p:spPr/>
        <p:txBody>
          <a:bodyPr/>
          <a:lstStyle/>
          <a:p>
            <a:fld id="{440E64AE-7550-4E3C-81FE-B8D9F0F2EC08}" type="slidenum">
              <a:rPr lang="fr-FR" smtClean="0"/>
              <a:t>12</a:t>
            </a:fld>
            <a:endParaRPr lang="fr-FR"/>
          </a:p>
        </p:txBody>
      </p:sp>
    </p:spTree>
    <p:extLst>
      <p:ext uri="{BB962C8B-B14F-4D97-AF65-F5344CB8AC3E}">
        <p14:creationId xmlns:p14="http://schemas.microsoft.com/office/powerpoint/2010/main" val="406995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6FE400-5DB7-4A40-8E31-1924CB16B922}"/>
              </a:ext>
            </a:extLst>
          </p:cNvPr>
          <p:cNvSpPr>
            <a:spLocks noGrp="1"/>
          </p:cNvSpPr>
          <p:nvPr>
            <p:ph type="title"/>
          </p:nvPr>
        </p:nvSpPr>
        <p:spPr/>
        <p:txBody>
          <a:bodyPr>
            <a:noAutofit/>
          </a:bodyPr>
          <a:lstStyle/>
          <a:p>
            <a:r>
              <a:rPr lang="fr-FR" sz="3200" b="1" dirty="0">
                <a:solidFill>
                  <a:schemeClr val="accent2"/>
                </a:solidFill>
              </a:rPr>
              <a:t>Mouvements d’oiseaux vers l’abattoir en fonction du zonage (sous dérogation)</a:t>
            </a:r>
          </a:p>
        </p:txBody>
      </p:sp>
      <p:sp>
        <p:nvSpPr>
          <p:cNvPr id="4" name="Espace réservé de la date 3">
            <a:extLst>
              <a:ext uri="{FF2B5EF4-FFF2-40B4-BE49-F238E27FC236}">
                <a16:creationId xmlns:a16="http://schemas.microsoft.com/office/drawing/2014/main" id="{F2B5A2E5-B9FD-4F5F-B9F9-1B4508FEE4CE}"/>
              </a:ext>
            </a:extLst>
          </p:cNvPr>
          <p:cNvSpPr>
            <a:spLocks noGrp="1"/>
          </p:cNvSpPr>
          <p:nvPr>
            <p:ph type="dt" sz="half" idx="10"/>
          </p:nvPr>
        </p:nvSpPr>
        <p:spPr/>
        <p:txBody>
          <a:bodyPr/>
          <a:lstStyle/>
          <a:p>
            <a:fld id="{69A46E42-79CC-4820-AE59-764894D0E97E}" type="datetime1">
              <a:rPr lang="fr-FR" smtClean="0"/>
              <a:t>13/11/2024</a:t>
            </a:fld>
            <a:endParaRPr lang="fr-FR"/>
          </a:p>
        </p:txBody>
      </p:sp>
      <p:sp>
        <p:nvSpPr>
          <p:cNvPr id="6" name="Espace réservé du numéro de diapositive 5">
            <a:extLst>
              <a:ext uri="{FF2B5EF4-FFF2-40B4-BE49-F238E27FC236}">
                <a16:creationId xmlns:a16="http://schemas.microsoft.com/office/drawing/2014/main" id="{479D6D0C-1C16-4FA7-BD4B-BC164DC0D404}"/>
              </a:ext>
            </a:extLst>
          </p:cNvPr>
          <p:cNvSpPr>
            <a:spLocks noGrp="1"/>
          </p:cNvSpPr>
          <p:nvPr>
            <p:ph type="sldNum" sz="quarter" idx="12"/>
          </p:nvPr>
        </p:nvSpPr>
        <p:spPr/>
        <p:txBody>
          <a:bodyPr/>
          <a:lstStyle/>
          <a:p>
            <a:fld id="{440E64AE-7550-4E3C-81FE-B8D9F0F2EC08}" type="slidenum">
              <a:rPr lang="fr-FR" smtClean="0"/>
              <a:t>13</a:t>
            </a:fld>
            <a:endParaRPr lang="fr-FR"/>
          </a:p>
        </p:txBody>
      </p:sp>
      <p:pic>
        <p:nvPicPr>
          <p:cNvPr id="10" name="Espace réservé du contenu 9">
            <a:extLst>
              <a:ext uri="{FF2B5EF4-FFF2-40B4-BE49-F238E27FC236}">
                <a16:creationId xmlns:a16="http://schemas.microsoft.com/office/drawing/2014/main" id="{56081AED-7A13-488E-B77C-058B62AEFE18}"/>
              </a:ext>
            </a:extLst>
          </p:cNvPr>
          <p:cNvPicPr>
            <a:picLocks noGrp="1" noChangeAspect="1"/>
          </p:cNvPicPr>
          <p:nvPr>
            <p:ph idx="1"/>
          </p:nvPr>
        </p:nvPicPr>
        <p:blipFill rotWithShape="1">
          <a:blip r:embed="rId2"/>
          <a:srcRect t="23462"/>
          <a:stretch/>
        </p:blipFill>
        <p:spPr>
          <a:xfrm>
            <a:off x="221232" y="2060848"/>
            <a:ext cx="8889200" cy="3650390"/>
          </a:xfrm>
        </p:spPr>
      </p:pic>
      <p:sp>
        <p:nvSpPr>
          <p:cNvPr id="11" name="ZoneTexte 10">
            <a:extLst>
              <a:ext uri="{FF2B5EF4-FFF2-40B4-BE49-F238E27FC236}">
                <a16:creationId xmlns:a16="http://schemas.microsoft.com/office/drawing/2014/main" id="{7F39BA77-CAA5-489C-B679-9022400F1E6E}"/>
              </a:ext>
            </a:extLst>
          </p:cNvPr>
          <p:cNvSpPr txBox="1"/>
          <p:nvPr/>
        </p:nvSpPr>
        <p:spPr>
          <a:xfrm>
            <a:off x="221232" y="1628800"/>
            <a:ext cx="8383216" cy="461665"/>
          </a:xfrm>
          <a:prstGeom prst="rect">
            <a:avLst/>
          </a:prstGeom>
          <a:noFill/>
        </p:spPr>
        <p:txBody>
          <a:bodyPr wrap="square" rtlCol="0">
            <a:spAutoFit/>
          </a:bodyPr>
          <a:lstStyle/>
          <a:p>
            <a:pPr marL="285750" indent="-285750">
              <a:buFont typeface="Arial" panose="020B0604020202020204" pitchFamily="34" charset="0"/>
              <a:buChar char="•"/>
            </a:pPr>
            <a:r>
              <a:rPr lang="fr-FR" sz="2400" b="1" dirty="0">
                <a:solidFill>
                  <a:schemeClr val="accent3"/>
                </a:solidFill>
              </a:rPr>
              <a:t>Toutes catégories d’animaux</a:t>
            </a:r>
          </a:p>
        </p:txBody>
      </p:sp>
    </p:spTree>
    <p:extLst>
      <p:ext uri="{BB962C8B-B14F-4D97-AF65-F5344CB8AC3E}">
        <p14:creationId xmlns:p14="http://schemas.microsoft.com/office/powerpoint/2010/main" val="874901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5930" y="215059"/>
            <a:ext cx="8229600" cy="648072"/>
          </a:xfrm>
        </p:spPr>
        <p:txBody>
          <a:bodyPr>
            <a:noAutofit/>
          </a:bodyPr>
          <a:lstStyle/>
          <a:p>
            <a:r>
              <a:rPr lang="fr-FR" sz="2000" b="1" dirty="0">
                <a:solidFill>
                  <a:schemeClr val="accent2"/>
                </a:solidFill>
              </a:rPr>
              <a:t>Mouvements d’oiseaux vers l’abattoir en fonction du zonage (sous dérogation)</a:t>
            </a:r>
          </a:p>
        </p:txBody>
      </p:sp>
      <p:sp>
        <p:nvSpPr>
          <p:cNvPr id="3" name="Espace réservé du contenu 2"/>
          <p:cNvSpPr>
            <a:spLocks noGrp="1"/>
          </p:cNvSpPr>
          <p:nvPr>
            <p:ph idx="1"/>
          </p:nvPr>
        </p:nvSpPr>
        <p:spPr>
          <a:xfrm>
            <a:off x="338075" y="863131"/>
            <a:ext cx="8229600" cy="504056"/>
          </a:xfrm>
        </p:spPr>
        <p:txBody>
          <a:bodyPr>
            <a:normAutofit/>
          </a:bodyPr>
          <a:lstStyle/>
          <a:p>
            <a:r>
              <a:rPr lang="fr-FR" sz="2400" b="1" dirty="0">
                <a:solidFill>
                  <a:schemeClr val="accent3"/>
                </a:solidFill>
              </a:rPr>
              <a:t>Galliformes vers l’abattoir</a:t>
            </a:r>
          </a:p>
        </p:txBody>
      </p:sp>
      <p:grpSp>
        <p:nvGrpSpPr>
          <p:cNvPr id="11" name="Groupe 10">
            <a:extLst>
              <a:ext uri="{FF2B5EF4-FFF2-40B4-BE49-F238E27FC236}">
                <a16:creationId xmlns:a16="http://schemas.microsoft.com/office/drawing/2014/main" id="{A1439086-8B38-4679-9EB3-761ED78C4034}"/>
              </a:ext>
            </a:extLst>
          </p:cNvPr>
          <p:cNvGrpSpPr/>
          <p:nvPr/>
        </p:nvGrpSpPr>
        <p:grpSpPr>
          <a:xfrm>
            <a:off x="323528" y="1314059"/>
            <a:ext cx="8568952" cy="4851243"/>
            <a:chOff x="1530192" y="1314060"/>
            <a:chExt cx="6093958" cy="2940027"/>
          </a:xfrm>
        </p:grpSpPr>
        <p:pic>
          <p:nvPicPr>
            <p:cNvPr id="5" name="Image 4">
              <a:extLst>
                <a:ext uri="{FF2B5EF4-FFF2-40B4-BE49-F238E27FC236}">
                  <a16:creationId xmlns:a16="http://schemas.microsoft.com/office/drawing/2014/main" id="{CD6C74C5-6E76-4B7D-8BF8-6542479F6FF7}"/>
                </a:ext>
              </a:extLst>
            </p:cNvPr>
            <p:cNvPicPr>
              <a:picLocks noChangeAspect="1"/>
            </p:cNvPicPr>
            <p:nvPr/>
          </p:nvPicPr>
          <p:blipFill>
            <a:blip r:embed="rId2"/>
            <a:stretch>
              <a:fillRect/>
            </a:stretch>
          </p:blipFill>
          <p:spPr>
            <a:xfrm>
              <a:off x="1530192" y="1701430"/>
              <a:ext cx="6083613" cy="1492327"/>
            </a:xfrm>
            <a:prstGeom prst="rect">
              <a:avLst/>
            </a:prstGeom>
          </p:spPr>
        </p:pic>
        <p:pic>
          <p:nvPicPr>
            <p:cNvPr id="8" name="Image 7">
              <a:extLst>
                <a:ext uri="{FF2B5EF4-FFF2-40B4-BE49-F238E27FC236}">
                  <a16:creationId xmlns:a16="http://schemas.microsoft.com/office/drawing/2014/main" id="{73662D13-E422-4C75-AF7C-6766B2CDA415}"/>
                </a:ext>
              </a:extLst>
            </p:cNvPr>
            <p:cNvPicPr>
              <a:picLocks noChangeAspect="1"/>
            </p:cNvPicPr>
            <p:nvPr/>
          </p:nvPicPr>
          <p:blipFill>
            <a:blip r:embed="rId3"/>
            <a:stretch>
              <a:fillRect/>
            </a:stretch>
          </p:blipFill>
          <p:spPr>
            <a:xfrm>
              <a:off x="1530193" y="1314060"/>
              <a:ext cx="6083613" cy="387370"/>
            </a:xfrm>
            <a:prstGeom prst="rect">
              <a:avLst/>
            </a:prstGeom>
          </p:spPr>
        </p:pic>
        <p:pic>
          <p:nvPicPr>
            <p:cNvPr id="10" name="Image 9">
              <a:extLst>
                <a:ext uri="{FF2B5EF4-FFF2-40B4-BE49-F238E27FC236}">
                  <a16:creationId xmlns:a16="http://schemas.microsoft.com/office/drawing/2014/main" id="{E3B8EC53-AF49-493F-A8DA-BD15724B9CC6}"/>
                </a:ext>
              </a:extLst>
            </p:cNvPr>
            <p:cNvPicPr>
              <a:picLocks noChangeAspect="1"/>
            </p:cNvPicPr>
            <p:nvPr/>
          </p:nvPicPr>
          <p:blipFill>
            <a:blip r:embed="rId4"/>
            <a:stretch>
              <a:fillRect/>
            </a:stretch>
          </p:blipFill>
          <p:spPr>
            <a:xfrm>
              <a:off x="1540537" y="3142780"/>
              <a:ext cx="6083613" cy="1111307"/>
            </a:xfrm>
            <a:prstGeom prst="rect">
              <a:avLst/>
            </a:prstGeom>
          </p:spPr>
        </p:pic>
      </p:grpSp>
    </p:spTree>
    <p:extLst>
      <p:ext uri="{BB962C8B-B14F-4D97-AF65-F5344CB8AC3E}">
        <p14:creationId xmlns:p14="http://schemas.microsoft.com/office/powerpoint/2010/main" val="3950917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785472"/>
          </a:xfrm>
        </p:spPr>
        <p:txBody>
          <a:bodyPr>
            <a:noAutofit/>
          </a:bodyPr>
          <a:lstStyle/>
          <a:p>
            <a:r>
              <a:rPr lang="fr-FR" sz="2000" b="1" dirty="0">
                <a:solidFill>
                  <a:schemeClr val="accent2"/>
                </a:solidFill>
              </a:rPr>
              <a:t>Mouvements d’oiseaux vers l’abattoir en fonction du zonage (sous dérogation)</a:t>
            </a:r>
          </a:p>
        </p:txBody>
      </p:sp>
      <p:sp>
        <p:nvSpPr>
          <p:cNvPr id="3" name="Espace réservé du contenu 2"/>
          <p:cNvSpPr>
            <a:spLocks noGrp="1"/>
          </p:cNvSpPr>
          <p:nvPr>
            <p:ph idx="1"/>
          </p:nvPr>
        </p:nvSpPr>
        <p:spPr>
          <a:xfrm>
            <a:off x="457200" y="908720"/>
            <a:ext cx="8229600" cy="504056"/>
          </a:xfrm>
        </p:spPr>
        <p:txBody>
          <a:bodyPr>
            <a:normAutofit/>
          </a:bodyPr>
          <a:lstStyle/>
          <a:p>
            <a:r>
              <a:rPr lang="fr-FR" sz="2400" b="1" dirty="0">
                <a:solidFill>
                  <a:schemeClr val="accent5"/>
                </a:solidFill>
              </a:rPr>
              <a:t>Palmipèdes vers l’abattoir</a:t>
            </a:r>
          </a:p>
        </p:txBody>
      </p:sp>
      <p:sp>
        <p:nvSpPr>
          <p:cNvPr id="5" name="Espace réservé du contenu 2">
            <a:extLst>
              <a:ext uri="{FF2B5EF4-FFF2-40B4-BE49-F238E27FC236}">
                <a16:creationId xmlns:a16="http://schemas.microsoft.com/office/drawing/2014/main" id="{3CC29AAE-6C0E-4E4A-BE3F-6E9F01642F52}"/>
              </a:ext>
            </a:extLst>
          </p:cNvPr>
          <p:cNvSpPr txBox="1">
            <a:spLocks/>
          </p:cNvSpPr>
          <p:nvPr/>
        </p:nvSpPr>
        <p:spPr>
          <a:xfrm>
            <a:off x="198568" y="6256587"/>
            <a:ext cx="822960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sz="2400" b="1" dirty="0">
              <a:solidFill>
                <a:schemeClr val="accent5"/>
              </a:solidFill>
            </a:endParaRPr>
          </a:p>
        </p:txBody>
      </p:sp>
      <p:grpSp>
        <p:nvGrpSpPr>
          <p:cNvPr id="11" name="Groupe 10">
            <a:extLst>
              <a:ext uri="{FF2B5EF4-FFF2-40B4-BE49-F238E27FC236}">
                <a16:creationId xmlns:a16="http://schemas.microsoft.com/office/drawing/2014/main" id="{29DE3D80-96E2-4502-A4FA-0FEBA527F34F}"/>
              </a:ext>
            </a:extLst>
          </p:cNvPr>
          <p:cNvGrpSpPr/>
          <p:nvPr/>
        </p:nvGrpSpPr>
        <p:grpSpPr>
          <a:xfrm>
            <a:off x="222168" y="1549361"/>
            <a:ext cx="8746864" cy="4570641"/>
            <a:chOff x="1531012" y="1882695"/>
            <a:chExt cx="6102664" cy="2711590"/>
          </a:xfrm>
        </p:grpSpPr>
        <p:pic>
          <p:nvPicPr>
            <p:cNvPr id="8" name="Image 7">
              <a:extLst>
                <a:ext uri="{FF2B5EF4-FFF2-40B4-BE49-F238E27FC236}">
                  <a16:creationId xmlns:a16="http://schemas.microsoft.com/office/drawing/2014/main" id="{E997CB52-30A9-4495-BA85-CD3A82A2FF4D}"/>
                </a:ext>
              </a:extLst>
            </p:cNvPr>
            <p:cNvPicPr>
              <a:picLocks noChangeAspect="1"/>
            </p:cNvPicPr>
            <p:nvPr/>
          </p:nvPicPr>
          <p:blipFill>
            <a:blip r:embed="rId2"/>
            <a:stretch>
              <a:fillRect/>
            </a:stretch>
          </p:blipFill>
          <p:spPr>
            <a:xfrm>
              <a:off x="1539719" y="2263715"/>
              <a:ext cx="6064562" cy="2330570"/>
            </a:xfrm>
            <a:prstGeom prst="rect">
              <a:avLst/>
            </a:prstGeom>
          </p:spPr>
        </p:pic>
        <p:pic>
          <p:nvPicPr>
            <p:cNvPr id="10" name="Image 9">
              <a:extLst>
                <a:ext uri="{FF2B5EF4-FFF2-40B4-BE49-F238E27FC236}">
                  <a16:creationId xmlns:a16="http://schemas.microsoft.com/office/drawing/2014/main" id="{64581497-EAE8-43E6-B098-0BFB25CE7B56}"/>
                </a:ext>
              </a:extLst>
            </p:cNvPr>
            <p:cNvPicPr>
              <a:picLocks noChangeAspect="1"/>
            </p:cNvPicPr>
            <p:nvPr/>
          </p:nvPicPr>
          <p:blipFill>
            <a:blip r:embed="rId3"/>
            <a:stretch>
              <a:fillRect/>
            </a:stretch>
          </p:blipFill>
          <p:spPr>
            <a:xfrm>
              <a:off x="1531012" y="1882695"/>
              <a:ext cx="6102664" cy="381020"/>
            </a:xfrm>
            <a:prstGeom prst="rect">
              <a:avLst/>
            </a:prstGeom>
          </p:spPr>
        </p:pic>
      </p:grpSp>
    </p:spTree>
    <p:extLst>
      <p:ext uri="{BB962C8B-B14F-4D97-AF65-F5344CB8AC3E}">
        <p14:creationId xmlns:p14="http://schemas.microsoft.com/office/powerpoint/2010/main" val="1207438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809C2-98E1-4816-A885-548E197EE926}"/>
              </a:ext>
            </a:extLst>
          </p:cNvPr>
          <p:cNvSpPr>
            <a:spLocks noGrp="1"/>
          </p:cNvSpPr>
          <p:nvPr>
            <p:ph type="title"/>
          </p:nvPr>
        </p:nvSpPr>
        <p:spPr>
          <a:xfrm>
            <a:off x="457200" y="274638"/>
            <a:ext cx="8229600" cy="346050"/>
          </a:xfrm>
        </p:spPr>
        <p:txBody>
          <a:bodyPr>
            <a:noAutofit/>
          </a:bodyPr>
          <a:lstStyle/>
          <a:p>
            <a:r>
              <a:rPr lang="fr-FR" sz="3200" b="1" dirty="0">
                <a:solidFill>
                  <a:schemeClr val="accent2"/>
                </a:solidFill>
              </a:rPr>
              <a:t>Gestion des abattages (ZP/ZS) – </a:t>
            </a:r>
            <a:r>
              <a:rPr lang="fr-FR" sz="3200" b="1" dirty="0">
                <a:solidFill>
                  <a:schemeClr val="accent2"/>
                </a:solidFill>
                <a:hlinkClick r:id="rId2"/>
              </a:rPr>
              <a:t>IT 2021-148</a:t>
            </a:r>
            <a:endParaRPr lang="fr-FR" sz="3200" dirty="0"/>
          </a:p>
        </p:txBody>
      </p:sp>
      <p:sp>
        <p:nvSpPr>
          <p:cNvPr id="3" name="Espace réservé du contenu 2">
            <a:extLst>
              <a:ext uri="{FF2B5EF4-FFF2-40B4-BE49-F238E27FC236}">
                <a16:creationId xmlns:a16="http://schemas.microsoft.com/office/drawing/2014/main" id="{6C1AA9BF-F29E-4A3A-9C72-6AD88806EDAE}"/>
              </a:ext>
            </a:extLst>
          </p:cNvPr>
          <p:cNvSpPr>
            <a:spLocks noGrp="1"/>
          </p:cNvSpPr>
          <p:nvPr>
            <p:ph idx="1"/>
          </p:nvPr>
        </p:nvSpPr>
        <p:spPr>
          <a:xfrm>
            <a:off x="683568" y="1052736"/>
            <a:ext cx="8229600" cy="5217444"/>
          </a:xfrm>
        </p:spPr>
        <p:txBody>
          <a:bodyPr/>
          <a:lstStyle/>
          <a:p>
            <a:r>
              <a:rPr lang="fr-FR" b="1" dirty="0"/>
              <a:t>Conditions d’abattage : </a:t>
            </a:r>
          </a:p>
          <a:p>
            <a:pPr lvl="1"/>
            <a:r>
              <a:rPr lang="fr-FR" dirty="0"/>
              <a:t>IAM et IPM réalisées par un vétérinaire officiel </a:t>
            </a:r>
            <a:r>
              <a:rPr lang="fr-FR" dirty="0">
                <a:sym typeface="Wingdings" panose="05000000000000000000" pitchFamily="2" charset="2"/>
              </a:rPr>
              <a:t> résultat favorable</a:t>
            </a:r>
          </a:p>
          <a:p>
            <a:pPr lvl="1"/>
            <a:r>
              <a:rPr lang="fr-FR" dirty="0">
                <a:sym typeface="Wingdings" panose="05000000000000000000" pitchFamily="2" charset="2"/>
              </a:rPr>
              <a:t>Lot abattu séparément (temps ou espace) : privilégier les abattages en fin de journée</a:t>
            </a:r>
          </a:p>
          <a:p>
            <a:pPr lvl="1"/>
            <a:r>
              <a:rPr lang="fr-FR" dirty="0">
                <a:sym typeface="Wingdings" panose="05000000000000000000" pitchFamily="2" charset="2"/>
              </a:rPr>
              <a:t>N&amp;D avant l’abattage d’autres lots</a:t>
            </a:r>
          </a:p>
          <a:p>
            <a:pPr lvl="1"/>
            <a:r>
              <a:rPr lang="fr-FR" b="1" dirty="0">
                <a:sym typeface="Wingdings" panose="05000000000000000000" pitchFamily="2" charset="2"/>
              </a:rPr>
              <a:t>Lot identifié spécifiquement et stocké séparément</a:t>
            </a:r>
            <a:endParaRPr lang="fr-FR" b="1" dirty="0"/>
          </a:p>
        </p:txBody>
      </p:sp>
      <p:sp>
        <p:nvSpPr>
          <p:cNvPr id="4" name="Espace réservé de la date 3">
            <a:extLst>
              <a:ext uri="{FF2B5EF4-FFF2-40B4-BE49-F238E27FC236}">
                <a16:creationId xmlns:a16="http://schemas.microsoft.com/office/drawing/2014/main" id="{46ADE647-333B-45FD-9508-47CA3F939365}"/>
              </a:ext>
            </a:extLst>
          </p:cNvPr>
          <p:cNvSpPr>
            <a:spLocks noGrp="1"/>
          </p:cNvSpPr>
          <p:nvPr>
            <p:ph type="dt" sz="half" idx="10"/>
          </p:nvPr>
        </p:nvSpPr>
        <p:spPr/>
        <p:txBody>
          <a:bodyPr/>
          <a:lstStyle/>
          <a:p>
            <a:fld id="{69A46E42-79CC-4820-AE59-764894D0E97E}" type="datetime1">
              <a:rPr lang="fr-FR" smtClean="0"/>
              <a:t>13/11/2024</a:t>
            </a:fld>
            <a:endParaRPr lang="fr-FR"/>
          </a:p>
        </p:txBody>
      </p:sp>
      <p:sp>
        <p:nvSpPr>
          <p:cNvPr id="6" name="Espace réservé du numéro de diapositive 5">
            <a:extLst>
              <a:ext uri="{FF2B5EF4-FFF2-40B4-BE49-F238E27FC236}">
                <a16:creationId xmlns:a16="http://schemas.microsoft.com/office/drawing/2014/main" id="{BAC8A996-7FD7-4FB0-AF2C-B34C54E7AD03}"/>
              </a:ext>
            </a:extLst>
          </p:cNvPr>
          <p:cNvSpPr>
            <a:spLocks noGrp="1"/>
          </p:cNvSpPr>
          <p:nvPr>
            <p:ph type="sldNum" sz="quarter" idx="12"/>
          </p:nvPr>
        </p:nvSpPr>
        <p:spPr/>
        <p:txBody>
          <a:bodyPr/>
          <a:lstStyle/>
          <a:p>
            <a:fld id="{440E64AE-7550-4E3C-81FE-B8D9F0F2EC08}" type="slidenum">
              <a:rPr lang="fr-FR" smtClean="0"/>
              <a:t>16</a:t>
            </a:fld>
            <a:endParaRPr lang="fr-FR"/>
          </a:p>
        </p:txBody>
      </p:sp>
    </p:spTree>
    <p:extLst>
      <p:ext uri="{BB962C8B-B14F-4D97-AF65-F5344CB8AC3E}">
        <p14:creationId xmlns:p14="http://schemas.microsoft.com/office/powerpoint/2010/main" val="2376449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sz="2800" b="1" dirty="0">
                <a:solidFill>
                  <a:schemeClr val="accent2"/>
                </a:solidFill>
              </a:rPr>
              <a:t>Animaux issus de ZP : </a:t>
            </a:r>
            <a:r>
              <a:rPr lang="fr-FR" sz="2800" dirty="0"/>
              <a:t>Gestion des viandes</a:t>
            </a:r>
            <a:br>
              <a:rPr lang="fr-FR" sz="2800" dirty="0"/>
            </a:br>
            <a:r>
              <a:rPr lang="fr-FR" sz="2200" b="1" dirty="0">
                <a:hlinkClick r:id="rId2"/>
              </a:rPr>
              <a:t>IT 2023-256</a:t>
            </a:r>
            <a:endParaRPr lang="fr-FR" sz="2200" b="1" dirty="0"/>
          </a:p>
        </p:txBody>
      </p:sp>
      <p:sp>
        <p:nvSpPr>
          <p:cNvPr id="3" name="Espace réservé du contenu 2"/>
          <p:cNvSpPr>
            <a:spLocks noGrp="1"/>
          </p:cNvSpPr>
          <p:nvPr>
            <p:ph idx="1"/>
          </p:nvPr>
        </p:nvSpPr>
        <p:spPr>
          <a:xfrm>
            <a:off x="0" y="1340769"/>
            <a:ext cx="7551439" cy="2212903"/>
          </a:xfrm>
          <a:ln>
            <a:solidFill>
              <a:schemeClr val="bg1"/>
            </a:solidFill>
          </a:ln>
        </p:spPr>
        <p:txBody>
          <a:bodyPr>
            <a:normAutofit fontScale="85000" lnSpcReduction="20000"/>
          </a:bodyPr>
          <a:lstStyle/>
          <a:p>
            <a:pPr algn="just"/>
            <a:r>
              <a:rPr lang="fr-FR" sz="1800" b="1" dirty="0">
                <a:solidFill>
                  <a:schemeClr val="tx2"/>
                </a:solidFill>
              </a:rPr>
              <a:t>Marque de salubrité nationale carré à angle arrondis</a:t>
            </a:r>
            <a:r>
              <a:rPr lang="fr-FR" sz="1800" dirty="0">
                <a:solidFill>
                  <a:schemeClr val="tx2"/>
                </a:solidFill>
              </a:rPr>
              <a:t> </a:t>
            </a:r>
            <a:r>
              <a:rPr lang="fr-FR" sz="1800" dirty="0"/>
              <a:t>avec restriction mise sur le marché national </a:t>
            </a:r>
          </a:p>
          <a:p>
            <a:pPr lvl="1" algn="just">
              <a:buFont typeface="Wingdings" panose="05000000000000000000" pitchFamily="2" charset="2"/>
              <a:buChar char="è"/>
            </a:pPr>
            <a:r>
              <a:rPr lang="fr-FR" sz="1600" b="1" dirty="0">
                <a:solidFill>
                  <a:srgbClr val="C00000"/>
                </a:solidFill>
              </a:rPr>
              <a:t>destination FRANCE uniquement</a:t>
            </a:r>
          </a:p>
          <a:p>
            <a:pPr lvl="1" algn="just">
              <a:buFont typeface="Wingdings"/>
              <a:buChar char="è"/>
            </a:pPr>
            <a:r>
              <a:rPr lang="fr-FR" sz="1600" b="1" dirty="0">
                <a:hlinkClick r:id="rId3"/>
              </a:rPr>
              <a:t>Règlement 2020-687 – Annexe IX</a:t>
            </a:r>
            <a:endParaRPr lang="fr-FR" sz="1600" b="1" dirty="0"/>
          </a:p>
          <a:p>
            <a:pPr marL="0" indent="0" algn="just">
              <a:buNone/>
            </a:pPr>
            <a:r>
              <a:rPr lang="fr-FR" sz="1800" b="1" dirty="0"/>
              <a:t>OU </a:t>
            </a:r>
          </a:p>
          <a:p>
            <a:pPr algn="just"/>
            <a:r>
              <a:rPr lang="fr-FR" sz="1800" b="1" dirty="0">
                <a:solidFill>
                  <a:schemeClr val="tx2"/>
                </a:solidFill>
              </a:rPr>
              <a:t>Marque de salubrité communautaire barrée</a:t>
            </a:r>
            <a:r>
              <a:rPr lang="fr-FR" sz="1800" dirty="0"/>
              <a:t> : à destination d’établissement de transformation agréé sur le territoire national (traitement thermique assainissant annexe II directive 2002/99/CE)</a:t>
            </a:r>
          </a:p>
          <a:p>
            <a:pPr lvl="1" algn="just">
              <a:buFont typeface="Wingdings"/>
              <a:buChar char="è"/>
            </a:pPr>
            <a:r>
              <a:rPr lang="fr-FR" sz="1600" b="1" dirty="0">
                <a:solidFill>
                  <a:srgbClr val="C00000"/>
                </a:solidFill>
              </a:rPr>
              <a:t>destination FRANCE uniquement.</a:t>
            </a:r>
          </a:p>
          <a:p>
            <a:pPr lvl="1" algn="just">
              <a:buFont typeface="Wingdings"/>
              <a:buChar char="è"/>
            </a:pPr>
            <a:r>
              <a:rPr lang="fr-FR" sz="1600" b="1" dirty="0">
                <a:hlinkClick r:id="rId3"/>
              </a:rPr>
              <a:t>Règlement 2020-687 – Annexe IX</a:t>
            </a:r>
            <a:endParaRPr lang="fr-FR" sz="1600" b="1" dirty="0"/>
          </a:p>
          <a:p>
            <a:pPr marL="457200" lvl="1" indent="0" algn="just">
              <a:buNone/>
            </a:pPr>
            <a:endParaRPr lang="fr-FR" sz="1600" b="1" dirty="0">
              <a:solidFill>
                <a:srgbClr val="C00000"/>
              </a:solidFill>
            </a:endParaRPr>
          </a:p>
          <a:p>
            <a:pPr lvl="1" algn="just">
              <a:buFont typeface="Wingdings"/>
              <a:buChar char="è"/>
            </a:pPr>
            <a:endParaRPr lang="fr-FR" sz="1600" b="1" dirty="0"/>
          </a:p>
          <a:p>
            <a:pPr algn="just">
              <a:buFont typeface="Wingdings"/>
              <a:buChar char="è"/>
            </a:pPr>
            <a:endParaRPr lang="fr-FR" sz="2000" b="1" dirty="0"/>
          </a:p>
          <a:p>
            <a:pPr lvl="1" algn="just">
              <a:buFont typeface="Wingdings"/>
              <a:buChar char="è"/>
            </a:pPr>
            <a:endParaRPr lang="fr-FR" sz="1600" b="1" dirty="0"/>
          </a:p>
          <a:p>
            <a:pPr marL="457200" lvl="1" indent="0">
              <a:buNone/>
            </a:pPr>
            <a:endParaRPr lang="fr-FR" sz="1600" b="1" dirty="0"/>
          </a:p>
        </p:txBody>
      </p:sp>
      <p:sp>
        <p:nvSpPr>
          <p:cNvPr id="5" name="Espace réservé du numéro de diapositive 4"/>
          <p:cNvSpPr>
            <a:spLocks noGrp="1"/>
          </p:cNvSpPr>
          <p:nvPr>
            <p:ph type="sldNum" sz="quarter" idx="12"/>
          </p:nvPr>
        </p:nvSpPr>
        <p:spPr/>
        <p:txBody>
          <a:bodyPr/>
          <a:lstStyle/>
          <a:p>
            <a:fld id="{0E5D5A51-A276-4875-9E39-54D1BE4C6C44}" type="slidenum">
              <a:rPr lang="fr-FR" smtClean="0"/>
              <a:t>17</a:t>
            </a:fld>
            <a:endParaRPr lang="fr-FR"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9861" y="2472859"/>
            <a:ext cx="1166222" cy="85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0284" y="1026108"/>
            <a:ext cx="1257672" cy="1128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e la date 3"/>
          <p:cNvSpPr>
            <a:spLocks noGrp="1"/>
          </p:cNvSpPr>
          <p:nvPr>
            <p:ph type="dt" sz="half" idx="10"/>
          </p:nvPr>
        </p:nvSpPr>
        <p:spPr/>
        <p:txBody>
          <a:bodyPr/>
          <a:lstStyle/>
          <a:p>
            <a:fld id="{8CF87A71-8B8F-4711-B2F4-D6DD1F2F2C4B}" type="datetime1">
              <a:rPr lang="fr-FR" smtClean="0"/>
              <a:t>13/11/2024</a:t>
            </a:fld>
            <a:endParaRPr lang="fr-FR" dirty="0"/>
          </a:p>
        </p:txBody>
      </p:sp>
      <p:pic>
        <p:nvPicPr>
          <p:cNvPr id="9" name="Espace réservé du contenu 7">
            <a:extLst>
              <a:ext uri="{FF2B5EF4-FFF2-40B4-BE49-F238E27FC236}">
                <a16:creationId xmlns:a16="http://schemas.microsoft.com/office/drawing/2014/main" id="{6D2E143F-1F61-36ED-0A9C-25A140CEC1B5}"/>
              </a:ext>
            </a:extLst>
          </p:cNvPr>
          <p:cNvPicPr>
            <a:picLocks noChangeAspect="1"/>
          </p:cNvPicPr>
          <p:nvPr/>
        </p:nvPicPr>
        <p:blipFill>
          <a:blip r:embed="rId6"/>
          <a:stretch>
            <a:fillRect/>
          </a:stretch>
        </p:blipFill>
        <p:spPr>
          <a:xfrm>
            <a:off x="2267744" y="3651460"/>
            <a:ext cx="6415354" cy="2808713"/>
          </a:xfrm>
          <a:prstGeom prst="rect">
            <a:avLst/>
          </a:prstGeom>
        </p:spPr>
      </p:pic>
    </p:spTree>
    <p:extLst>
      <p:ext uri="{BB962C8B-B14F-4D97-AF65-F5344CB8AC3E}">
        <p14:creationId xmlns:p14="http://schemas.microsoft.com/office/powerpoint/2010/main" val="1371900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9E1D7-723D-6135-D0B1-AF554E3B9E72}"/>
              </a:ext>
            </a:extLst>
          </p:cNvPr>
          <p:cNvSpPr>
            <a:spLocks noGrp="1"/>
          </p:cNvSpPr>
          <p:nvPr>
            <p:ph type="title"/>
          </p:nvPr>
        </p:nvSpPr>
        <p:spPr>
          <a:xfrm>
            <a:off x="457200" y="136524"/>
            <a:ext cx="8229600" cy="759550"/>
          </a:xfrm>
        </p:spPr>
        <p:txBody>
          <a:bodyPr>
            <a:noAutofit/>
          </a:bodyPr>
          <a:lstStyle/>
          <a:p>
            <a:r>
              <a:rPr lang="fr-FR" sz="2400" b="1" dirty="0">
                <a:solidFill>
                  <a:schemeClr val="accent2"/>
                </a:solidFill>
              </a:rPr>
              <a:t>Animaux issus de ZP : </a:t>
            </a:r>
            <a:r>
              <a:rPr lang="fr-FR" sz="2400" dirty="0"/>
              <a:t>Gestion des viandes</a:t>
            </a:r>
            <a:br>
              <a:rPr lang="fr-FR" sz="2400" dirty="0"/>
            </a:br>
            <a:r>
              <a:rPr lang="fr-FR" sz="2000" b="1" dirty="0">
                <a:hlinkClick r:id="rId2"/>
              </a:rPr>
              <a:t>IT 2023-256</a:t>
            </a:r>
            <a:endParaRPr lang="fr-FR" sz="900" dirty="0"/>
          </a:p>
        </p:txBody>
      </p:sp>
      <p:sp>
        <p:nvSpPr>
          <p:cNvPr id="4" name="Espace réservé de la date 3">
            <a:extLst>
              <a:ext uri="{FF2B5EF4-FFF2-40B4-BE49-F238E27FC236}">
                <a16:creationId xmlns:a16="http://schemas.microsoft.com/office/drawing/2014/main" id="{BB6B3481-F2C8-5170-D623-2B24B9B7BC21}"/>
              </a:ext>
            </a:extLst>
          </p:cNvPr>
          <p:cNvSpPr>
            <a:spLocks noGrp="1"/>
          </p:cNvSpPr>
          <p:nvPr>
            <p:ph type="dt" sz="half" idx="10"/>
          </p:nvPr>
        </p:nvSpPr>
        <p:spPr/>
        <p:txBody>
          <a:bodyPr/>
          <a:lstStyle/>
          <a:p>
            <a:fld id="{69A46E42-79CC-4820-AE59-764894D0E97E}" type="datetime1">
              <a:rPr lang="fr-FR" smtClean="0"/>
              <a:t>13/11/2024</a:t>
            </a:fld>
            <a:endParaRPr lang="fr-FR"/>
          </a:p>
        </p:txBody>
      </p:sp>
      <p:sp>
        <p:nvSpPr>
          <p:cNvPr id="6" name="Espace réservé du numéro de diapositive 5">
            <a:extLst>
              <a:ext uri="{FF2B5EF4-FFF2-40B4-BE49-F238E27FC236}">
                <a16:creationId xmlns:a16="http://schemas.microsoft.com/office/drawing/2014/main" id="{6C31CC8B-2D1C-5933-D58C-56BA090B12C2}"/>
              </a:ext>
            </a:extLst>
          </p:cNvPr>
          <p:cNvSpPr>
            <a:spLocks noGrp="1"/>
          </p:cNvSpPr>
          <p:nvPr>
            <p:ph type="sldNum" sz="quarter" idx="12"/>
          </p:nvPr>
        </p:nvSpPr>
        <p:spPr/>
        <p:txBody>
          <a:bodyPr/>
          <a:lstStyle/>
          <a:p>
            <a:fld id="{440E64AE-7550-4E3C-81FE-B8D9F0F2EC08}" type="slidenum">
              <a:rPr lang="fr-FR" smtClean="0"/>
              <a:t>18</a:t>
            </a:fld>
            <a:endParaRPr lang="fr-FR"/>
          </a:p>
        </p:txBody>
      </p:sp>
      <p:pic>
        <p:nvPicPr>
          <p:cNvPr id="7" name="Espace réservé du contenu 7">
            <a:extLst>
              <a:ext uri="{FF2B5EF4-FFF2-40B4-BE49-F238E27FC236}">
                <a16:creationId xmlns:a16="http://schemas.microsoft.com/office/drawing/2014/main" id="{62E1F442-1EE7-08E7-71CD-9A7058F1B71B}"/>
              </a:ext>
            </a:extLst>
          </p:cNvPr>
          <p:cNvPicPr>
            <a:picLocks noGrp="1" noChangeAspect="1"/>
          </p:cNvPicPr>
          <p:nvPr>
            <p:ph idx="1"/>
          </p:nvPr>
        </p:nvPicPr>
        <p:blipFill>
          <a:blip r:embed="rId3"/>
          <a:stretch>
            <a:fillRect/>
          </a:stretch>
        </p:blipFill>
        <p:spPr>
          <a:xfrm>
            <a:off x="104108" y="1417637"/>
            <a:ext cx="9022796" cy="4938713"/>
          </a:xfrm>
        </p:spPr>
      </p:pic>
    </p:spTree>
    <p:extLst>
      <p:ext uri="{BB962C8B-B14F-4D97-AF65-F5344CB8AC3E}">
        <p14:creationId xmlns:p14="http://schemas.microsoft.com/office/powerpoint/2010/main" val="2769679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5"/>
          </a:xfrm>
        </p:spPr>
        <p:txBody>
          <a:bodyPr>
            <a:noAutofit/>
          </a:bodyPr>
          <a:lstStyle/>
          <a:p>
            <a:r>
              <a:rPr lang="fr-FR" sz="2800" b="1" dirty="0">
                <a:solidFill>
                  <a:schemeClr val="accent2"/>
                </a:solidFill>
              </a:rPr>
              <a:t>Gestion des sous-produits</a:t>
            </a:r>
            <a:r>
              <a:rPr lang="fr-FR" sz="2800" b="1" dirty="0"/>
              <a:t> </a:t>
            </a:r>
            <a:r>
              <a:rPr lang="fr-FR" sz="2800" dirty="0"/>
              <a:t>issus d’abattoirs agréés CE - </a:t>
            </a:r>
            <a:r>
              <a:rPr lang="fr-FR" sz="2000" b="1" dirty="0">
                <a:solidFill>
                  <a:schemeClr val="accent2"/>
                </a:solidFill>
                <a:hlinkClick r:id="rId2"/>
              </a:rPr>
              <a:t>IT 2021-148</a:t>
            </a:r>
            <a:r>
              <a:rPr lang="fr-FR" sz="2000" b="1" dirty="0">
                <a:solidFill>
                  <a:schemeClr val="accent2"/>
                </a:solidFill>
              </a:rPr>
              <a:t> + </a:t>
            </a:r>
            <a:r>
              <a:rPr lang="fr-FR" sz="2000" b="1" dirty="0">
                <a:solidFill>
                  <a:schemeClr val="accent2"/>
                </a:solidFill>
                <a:hlinkClick r:id="rId3"/>
              </a:rPr>
              <a:t>Rectificatif du 08-08-2024</a:t>
            </a:r>
            <a:br>
              <a:rPr lang="fr-FR" sz="2800" dirty="0"/>
            </a:br>
            <a:endParaRPr lang="fr-FR" sz="2000" dirty="0"/>
          </a:p>
        </p:txBody>
      </p:sp>
      <p:sp>
        <p:nvSpPr>
          <p:cNvPr id="3" name="Espace réservé du contenu 2"/>
          <p:cNvSpPr>
            <a:spLocks noGrp="1"/>
          </p:cNvSpPr>
          <p:nvPr>
            <p:ph idx="1"/>
          </p:nvPr>
        </p:nvSpPr>
        <p:spPr>
          <a:xfrm>
            <a:off x="457200" y="908720"/>
            <a:ext cx="8229600" cy="5217444"/>
          </a:xfrm>
        </p:spPr>
        <p:txBody>
          <a:bodyPr>
            <a:normAutofit fontScale="85000" lnSpcReduction="10000"/>
          </a:bodyPr>
          <a:lstStyle/>
          <a:p>
            <a:pPr algn="just"/>
            <a:r>
              <a:rPr lang="fr-FR" sz="2400" b="1" dirty="0"/>
              <a:t>Animaux issus de </a:t>
            </a:r>
            <a:r>
              <a:rPr lang="fr-FR" sz="2400" b="1" dirty="0">
                <a:solidFill>
                  <a:schemeClr val="accent2"/>
                </a:solidFill>
              </a:rPr>
              <a:t>ZP et ZS : </a:t>
            </a:r>
          </a:p>
          <a:p>
            <a:pPr lvl="1" algn="just"/>
            <a:r>
              <a:rPr lang="fr-FR" sz="2400" dirty="0"/>
              <a:t>la catégorisation de l’ensemble des sous-produits animaux issus de l’abattage des volailles, y compris les plumes, n’est pas modifiée par la présence de volailles issues des zones réglementées.</a:t>
            </a:r>
          </a:p>
          <a:p>
            <a:pPr lvl="1" algn="just"/>
            <a:r>
              <a:rPr lang="fr-FR" sz="2400" b="1" dirty="0"/>
              <a:t>La cession ou la vente de sous-produits animaux crus </a:t>
            </a:r>
            <a:r>
              <a:rPr lang="fr-FR" sz="2400" dirty="0"/>
              <a:t>(carcasses, têtes, cous, etc.) à destination de l’alimentation animale sous forme crue (meutes de chiens, zoos, par exemple)</a:t>
            </a:r>
            <a:r>
              <a:rPr lang="fr-FR" sz="2400" b="1" dirty="0"/>
              <a:t> est suspendue.</a:t>
            </a:r>
          </a:p>
          <a:p>
            <a:pPr lvl="2" algn="just"/>
            <a:r>
              <a:rPr lang="fr-FR" sz="2000" dirty="0"/>
              <a:t>Dérogation possible (pour les galliformes)</a:t>
            </a:r>
          </a:p>
          <a:p>
            <a:pPr lvl="1" algn="just"/>
            <a:r>
              <a:rPr lang="fr-FR" sz="2400" dirty="0"/>
              <a:t>Le document commercial (DAC) des sous-produits animaux doit, le cas échéant, mentionner l’abattage de volailles provenant de zones réglementées (Restriction aux exportations).</a:t>
            </a:r>
          </a:p>
          <a:p>
            <a:pPr lvl="1" algn="just"/>
            <a:r>
              <a:rPr lang="fr-FR" sz="2400" dirty="0"/>
              <a:t>Le SVI des abattoirs abattant des volailles provenant des zones réglementées informe les services vétérinaires en charge des usines destinataires de ces sous-produits animaux, de la réalisation de tels envois. </a:t>
            </a:r>
          </a:p>
          <a:p>
            <a:pPr lvl="1" algn="just"/>
            <a:r>
              <a:rPr lang="fr-FR" sz="2400" dirty="0"/>
              <a:t>Conditions particulières pour le traitement des plumes de palmipèdes (voir IT 2021-148 – annexe 5)</a:t>
            </a:r>
          </a:p>
        </p:txBody>
      </p:sp>
      <p:sp>
        <p:nvSpPr>
          <p:cNvPr id="4" name="Espace réservé de la date 3"/>
          <p:cNvSpPr>
            <a:spLocks noGrp="1"/>
          </p:cNvSpPr>
          <p:nvPr>
            <p:ph type="dt" sz="half" idx="10"/>
          </p:nvPr>
        </p:nvSpPr>
        <p:spPr/>
        <p:txBody>
          <a:bodyPr/>
          <a:lstStyle/>
          <a:p>
            <a:fld id="{69A46E42-79CC-4820-AE59-764894D0E97E}" type="datetime1">
              <a:rPr lang="fr-FR" smtClean="0"/>
              <a:t>13/11/2024</a:t>
            </a:fld>
            <a:endParaRPr lang="fr-FR" dirty="0"/>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19</a:t>
            </a:fld>
            <a:endParaRPr lang="fr-FR" dirty="0"/>
          </a:p>
        </p:txBody>
      </p:sp>
    </p:spTree>
    <p:extLst>
      <p:ext uri="{BB962C8B-B14F-4D97-AF65-F5344CB8AC3E}">
        <p14:creationId xmlns:p14="http://schemas.microsoft.com/office/powerpoint/2010/main" val="2325690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dirty="0">
                <a:solidFill>
                  <a:schemeClr val="accent2"/>
                </a:solidFill>
              </a:rPr>
              <a:t>Généralités – virus IA</a:t>
            </a:r>
          </a:p>
        </p:txBody>
      </p:sp>
      <p:sp>
        <p:nvSpPr>
          <p:cNvPr id="3" name="Espace réservé du texte 2"/>
          <p:cNvSpPr>
            <a:spLocks noGrp="1"/>
          </p:cNvSpPr>
          <p:nvPr>
            <p:ph type="body" idx="1"/>
          </p:nvPr>
        </p:nvSpPr>
        <p:spPr>
          <a:xfrm>
            <a:off x="457200" y="1340769"/>
            <a:ext cx="8229600" cy="4785396"/>
          </a:xfrm>
        </p:spPr>
        <p:txBody>
          <a:bodyPr>
            <a:normAutofit fontScale="70000" lnSpcReduction="20000"/>
          </a:bodyPr>
          <a:lstStyle/>
          <a:p>
            <a:r>
              <a:rPr lang="fr-FR" dirty="0"/>
              <a:t>Virus IA classés en sous-types, en fonction de deux antigènes de surface : </a:t>
            </a:r>
          </a:p>
          <a:p>
            <a:pPr lvl="1"/>
            <a:r>
              <a:rPr lang="fr-FR" b="1" dirty="0">
                <a:solidFill>
                  <a:schemeClr val="accent1"/>
                </a:solidFill>
              </a:rPr>
              <a:t>H</a:t>
            </a:r>
            <a:r>
              <a:rPr lang="fr-FR" dirty="0"/>
              <a:t>émagglutinine : 16 sous-types</a:t>
            </a:r>
          </a:p>
          <a:p>
            <a:pPr lvl="1"/>
            <a:r>
              <a:rPr lang="fr-FR" b="1" dirty="0">
                <a:solidFill>
                  <a:schemeClr val="accent2"/>
                </a:solidFill>
              </a:rPr>
              <a:t>N</a:t>
            </a:r>
            <a:r>
              <a:rPr lang="fr-FR" dirty="0"/>
              <a:t>euraminidase : 9 sous-types</a:t>
            </a:r>
          </a:p>
          <a:p>
            <a:pPr>
              <a:buFont typeface="Wingdings"/>
              <a:buChar char="è"/>
            </a:pPr>
            <a:r>
              <a:rPr lang="fr-FR" b="1" dirty="0">
                <a:sym typeface="Wingdings" panose="05000000000000000000" pitchFamily="2" charset="2"/>
              </a:rPr>
              <a:t> </a:t>
            </a:r>
            <a:r>
              <a:rPr lang="fr-FR" b="1" dirty="0">
                <a:solidFill>
                  <a:srgbClr val="FF0000"/>
                </a:solidFill>
                <a:sym typeface="Wingdings" panose="05000000000000000000" pitchFamily="2" charset="2"/>
              </a:rPr>
              <a:t> </a:t>
            </a:r>
            <a:r>
              <a:rPr lang="fr-FR" b="1" dirty="0" err="1">
                <a:solidFill>
                  <a:schemeClr val="accent1"/>
                </a:solidFill>
                <a:sym typeface="Wingdings" panose="05000000000000000000" pitchFamily="2" charset="2"/>
              </a:rPr>
              <a:t>H</a:t>
            </a:r>
            <a:r>
              <a:rPr lang="fr-FR" dirty="0" err="1">
                <a:sym typeface="Wingdings" panose="05000000000000000000" pitchFamily="2" charset="2"/>
              </a:rPr>
              <a:t>x</a:t>
            </a:r>
            <a:r>
              <a:rPr lang="fr-FR" b="1" dirty="0" err="1">
                <a:solidFill>
                  <a:schemeClr val="accent2"/>
                </a:solidFill>
                <a:sym typeface="Wingdings" panose="05000000000000000000" pitchFamily="2" charset="2"/>
              </a:rPr>
              <a:t>N</a:t>
            </a:r>
            <a:r>
              <a:rPr lang="fr-FR" dirty="0" err="1">
                <a:sym typeface="Wingdings" panose="05000000000000000000" pitchFamily="2" charset="2"/>
              </a:rPr>
              <a:t>y</a:t>
            </a:r>
            <a:endParaRPr lang="fr-FR" dirty="0">
              <a:sym typeface="Wingdings" panose="05000000000000000000" pitchFamily="2" charset="2"/>
            </a:endParaRPr>
          </a:p>
          <a:p>
            <a:pPr>
              <a:buFont typeface="Wingdings"/>
              <a:buChar char="è"/>
            </a:pPr>
            <a:endParaRPr lang="fr-FR" dirty="0">
              <a:sym typeface="Wingdings" panose="05000000000000000000" pitchFamily="2" charset="2"/>
            </a:endParaRPr>
          </a:p>
          <a:p>
            <a:pPr>
              <a:buFont typeface="Wingdings"/>
              <a:buChar char="è"/>
            </a:pPr>
            <a:endParaRPr lang="fr-FR" dirty="0">
              <a:sym typeface="Wingdings" panose="05000000000000000000" pitchFamily="2" charset="2"/>
            </a:endParaRPr>
          </a:p>
          <a:p>
            <a:r>
              <a:rPr lang="fr-FR" dirty="0">
                <a:sym typeface="Wingdings" panose="05000000000000000000" pitchFamily="2" charset="2"/>
              </a:rPr>
              <a:t>Deux formes : </a:t>
            </a:r>
            <a:r>
              <a:rPr lang="fr-FR" b="1" dirty="0">
                <a:solidFill>
                  <a:schemeClr val="accent3"/>
                </a:solidFill>
                <a:sym typeface="Wingdings" panose="05000000000000000000" pitchFamily="2" charset="2"/>
              </a:rPr>
              <a:t>Faiblement Pathogène </a:t>
            </a:r>
            <a:r>
              <a:rPr lang="fr-FR" dirty="0">
                <a:sym typeface="Wingdings" panose="05000000000000000000" pitchFamily="2" charset="2"/>
              </a:rPr>
              <a:t>ou </a:t>
            </a:r>
            <a:r>
              <a:rPr lang="fr-FR" b="1" dirty="0">
                <a:solidFill>
                  <a:schemeClr val="accent4"/>
                </a:solidFill>
                <a:sym typeface="Wingdings" panose="05000000000000000000" pitchFamily="2" charset="2"/>
              </a:rPr>
              <a:t>Hautement Pathogène </a:t>
            </a:r>
            <a:r>
              <a:rPr lang="fr-FR" dirty="0">
                <a:solidFill>
                  <a:schemeClr val="accent4"/>
                </a:solidFill>
                <a:sym typeface="Wingdings" panose="05000000000000000000" pitchFamily="2" charset="2"/>
              </a:rPr>
              <a:t>(H5 et H7)</a:t>
            </a:r>
          </a:p>
          <a:p>
            <a:pPr lvl="1"/>
            <a:r>
              <a:rPr lang="fr-FR" dirty="0">
                <a:sym typeface="Wingdings" panose="05000000000000000000" pitchFamily="2" charset="2"/>
              </a:rPr>
              <a:t>Attention, le caractère FP ou HP définit la transmissibilité et la virulence chez les oiseaux et ne préjuge pas de la transmissibilité et de la virulence pour l’Homme.</a:t>
            </a:r>
          </a:p>
          <a:p>
            <a:pPr lvl="1"/>
            <a:r>
              <a:rPr lang="fr-FR" dirty="0">
                <a:sym typeface="Wingdings" panose="05000000000000000000" pitchFamily="2" charset="2"/>
              </a:rPr>
              <a:t>Les virus FP circulent généralement de manière asymptomatique chez les oiseaux, ils peuvent muter en HP. </a:t>
            </a:r>
          </a:p>
          <a:p>
            <a:pPr lvl="1"/>
            <a:r>
              <a:rPr lang="fr-FR" dirty="0">
                <a:sym typeface="Wingdings" panose="05000000000000000000" pitchFamily="2" charset="2"/>
              </a:rPr>
              <a:t>Les oiseaux aquatiques et notamment les ansériformes (canards, oies, cygnes) sont le réservoir naturel des virus IA.  </a:t>
            </a:r>
          </a:p>
          <a:p>
            <a:endParaRPr lang="fr-FR" dirty="0">
              <a:sym typeface="Wingdings" panose="05000000000000000000" pitchFamily="2" charset="2"/>
            </a:endParaRPr>
          </a:p>
          <a:p>
            <a:pPr lvl="1">
              <a:buFont typeface="Wingdings"/>
              <a:buChar char="è"/>
            </a:pPr>
            <a:endParaRPr lang="fr-FR" dirty="0"/>
          </a:p>
          <a:p>
            <a:pPr lvl="1"/>
            <a:endParaRPr lang="fr-FR" dirty="0"/>
          </a:p>
        </p:txBody>
      </p:sp>
      <p:sp>
        <p:nvSpPr>
          <p:cNvPr id="4" name="Espace réservé de la date 3"/>
          <p:cNvSpPr>
            <a:spLocks noGrp="1"/>
          </p:cNvSpPr>
          <p:nvPr>
            <p:ph type="dt" sz="half" idx="10"/>
          </p:nvPr>
        </p:nvSpPr>
        <p:spPr/>
        <p:txBody>
          <a:bodyPr/>
          <a:lstStyle/>
          <a:p>
            <a:fld id="{C0DD11D7-3419-4A05-BCA4-E09A988D918F}" type="datetime1">
              <a:rPr lang="fr-FR" smtClean="0"/>
              <a:t>13/11/2024</a:t>
            </a:fld>
            <a:endParaRPr lang="fr-F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2</a:t>
            </a:fld>
            <a:endParaRPr lang="fr-FR"/>
          </a:p>
        </p:txBody>
      </p:sp>
      <p:sp>
        <p:nvSpPr>
          <p:cNvPr id="7" name="AutoShape 2" descr="Résultat de recherche d'images pour &quot;virus influenza&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Résultat de recherche d'images pour &quot;virus influenza&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772816"/>
            <a:ext cx="1728192"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605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229600" cy="576064"/>
          </a:xfrm>
        </p:spPr>
        <p:txBody>
          <a:bodyPr>
            <a:noAutofit/>
          </a:bodyPr>
          <a:lstStyle/>
          <a:p>
            <a:r>
              <a:rPr lang="fr-FR" sz="3200" b="1" dirty="0"/>
              <a:t>Levée des ZP et ZS</a:t>
            </a:r>
          </a:p>
        </p:txBody>
      </p:sp>
      <p:sp>
        <p:nvSpPr>
          <p:cNvPr id="3" name="Espace réservé du contenu 2"/>
          <p:cNvSpPr>
            <a:spLocks noGrp="1"/>
          </p:cNvSpPr>
          <p:nvPr>
            <p:ph idx="1"/>
          </p:nvPr>
        </p:nvSpPr>
        <p:spPr>
          <a:xfrm>
            <a:off x="179512" y="1124745"/>
            <a:ext cx="8640960" cy="2736303"/>
          </a:xfrm>
        </p:spPr>
        <p:txBody>
          <a:bodyPr>
            <a:normAutofit fontScale="62500" lnSpcReduction="20000"/>
          </a:bodyPr>
          <a:lstStyle/>
          <a:p>
            <a:r>
              <a:rPr lang="fr-FR" b="1" dirty="0">
                <a:solidFill>
                  <a:schemeClr val="accent2"/>
                </a:solidFill>
              </a:rPr>
              <a:t>Levée des ZP : </a:t>
            </a:r>
          </a:p>
          <a:p>
            <a:pPr lvl="1"/>
            <a:r>
              <a:rPr lang="fr-FR" dirty="0"/>
              <a:t>La levée de la zone de protection peut intervenir </a:t>
            </a:r>
            <a:r>
              <a:rPr lang="fr-FR" b="1" u="sng" dirty="0"/>
              <a:t>au plus tôt 21 jours </a:t>
            </a:r>
            <a:r>
              <a:rPr lang="fr-FR" b="1" dirty="0"/>
              <a:t>après la fin des opérations préliminaires de nettoyage et de désinfection du dernier foyer confirmé (D0)</a:t>
            </a:r>
            <a:r>
              <a:rPr lang="fr-FR" dirty="0"/>
              <a:t> et lorsque tous les élevages commerciaux et non commerciaux de volailles (basse-cour) ont été visités dans la ZP. </a:t>
            </a:r>
          </a:p>
          <a:p>
            <a:r>
              <a:rPr lang="fr-FR" b="1" dirty="0">
                <a:solidFill>
                  <a:schemeClr val="accent2"/>
                </a:solidFill>
              </a:rPr>
              <a:t>Levée de ZS (idem ZRS)</a:t>
            </a:r>
          </a:p>
          <a:p>
            <a:pPr marL="0" indent="0">
              <a:buNone/>
            </a:pPr>
            <a:r>
              <a:rPr lang="fr-FR" dirty="0"/>
              <a:t>Chaque ZS est considérée comme indépendante</a:t>
            </a:r>
          </a:p>
          <a:p>
            <a:pPr lvl="1"/>
            <a:r>
              <a:rPr lang="fr-FR" dirty="0"/>
              <a:t>Les ZS sont levées </a:t>
            </a:r>
            <a:r>
              <a:rPr lang="fr-FR" b="1" u="sng" dirty="0"/>
              <a:t>au plus tôt 30 jours </a:t>
            </a:r>
            <a:r>
              <a:rPr lang="fr-FR" b="1" dirty="0"/>
              <a:t>après nettoyage et désinfection du foyer </a:t>
            </a:r>
            <a:r>
              <a:rPr lang="fr-FR" dirty="0"/>
              <a:t>et lorsqu’un contrôle visuel et bactériologique des opérations de nettoyage et désinfection du foyer a été effectué. </a:t>
            </a:r>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Espace réservé de la date 3"/>
          <p:cNvSpPr>
            <a:spLocks noGrp="1"/>
          </p:cNvSpPr>
          <p:nvPr>
            <p:ph type="dt" sz="half" idx="10"/>
          </p:nvPr>
        </p:nvSpPr>
        <p:spPr/>
        <p:txBody>
          <a:bodyPr/>
          <a:lstStyle/>
          <a:p>
            <a:fld id="{69A46E42-79CC-4820-AE59-764894D0E97E}" type="datetime1">
              <a:rPr lang="fr-FR" smtClean="0"/>
              <a:t>13/11/2024</a:t>
            </a:fld>
            <a:endParaRPr lang="fr-FR" dirty="0"/>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20</a:t>
            </a:fld>
            <a:endParaRPr lang="fr-FR" dirty="0"/>
          </a:p>
        </p:txBody>
      </p:sp>
      <p:pic>
        <p:nvPicPr>
          <p:cNvPr id="8" name="Image 7">
            <a:extLst>
              <a:ext uri="{FF2B5EF4-FFF2-40B4-BE49-F238E27FC236}">
                <a16:creationId xmlns:a16="http://schemas.microsoft.com/office/drawing/2014/main" id="{98787C73-0ADB-4ED5-B9A0-41CECD96533E}"/>
              </a:ext>
            </a:extLst>
          </p:cNvPr>
          <p:cNvPicPr>
            <a:picLocks noChangeAspect="1"/>
          </p:cNvPicPr>
          <p:nvPr/>
        </p:nvPicPr>
        <p:blipFill>
          <a:blip r:embed="rId2"/>
          <a:stretch>
            <a:fillRect/>
          </a:stretch>
        </p:blipFill>
        <p:spPr>
          <a:xfrm>
            <a:off x="160809" y="3887746"/>
            <a:ext cx="8690414" cy="1839779"/>
          </a:xfrm>
          <a:prstGeom prst="rect">
            <a:avLst/>
          </a:prstGeom>
        </p:spPr>
      </p:pic>
    </p:spTree>
    <p:extLst>
      <p:ext uri="{BB962C8B-B14F-4D97-AF65-F5344CB8AC3E}">
        <p14:creationId xmlns:p14="http://schemas.microsoft.com/office/powerpoint/2010/main" val="565823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a:t>Cas avéré en élevage - </a:t>
            </a:r>
            <a:r>
              <a:rPr lang="fr-FR" sz="3200" dirty="0">
                <a:solidFill>
                  <a:schemeClr val="accent4"/>
                </a:solidFill>
              </a:rPr>
              <a:t>statut indemne et notification OIE</a:t>
            </a:r>
            <a:endParaRPr lang="fr-FR" sz="3200" dirty="0"/>
          </a:p>
        </p:txBody>
      </p:sp>
      <p:sp>
        <p:nvSpPr>
          <p:cNvPr id="3" name="Espace réservé du contenu 2"/>
          <p:cNvSpPr>
            <a:spLocks noGrp="1"/>
          </p:cNvSpPr>
          <p:nvPr>
            <p:ph idx="1"/>
          </p:nvPr>
        </p:nvSpPr>
        <p:spPr>
          <a:xfrm>
            <a:off x="457200" y="1600201"/>
            <a:ext cx="8229600" cy="4709120"/>
          </a:xfrm>
        </p:spPr>
        <p:txBody>
          <a:bodyPr>
            <a:normAutofit fontScale="85000" lnSpcReduction="20000"/>
          </a:bodyPr>
          <a:lstStyle/>
          <a:p>
            <a:r>
              <a:rPr lang="fr-FR" b="1" dirty="0">
                <a:solidFill>
                  <a:schemeClr val="accent2"/>
                </a:solidFill>
              </a:rPr>
              <a:t>Un cas avéré en élevage </a:t>
            </a:r>
            <a:r>
              <a:rPr lang="fr-FR" sz="2400" dirty="0">
                <a:solidFill>
                  <a:schemeClr val="accent2"/>
                </a:solidFill>
              </a:rPr>
              <a:t>(analyse PCR au LNR*)</a:t>
            </a:r>
            <a:r>
              <a:rPr lang="fr-FR" b="1" dirty="0">
                <a:solidFill>
                  <a:schemeClr val="accent2"/>
                </a:solidFill>
              </a:rPr>
              <a:t> : </a:t>
            </a:r>
          </a:p>
          <a:p>
            <a:pPr lvl="1"/>
            <a:r>
              <a:rPr lang="fr-FR" dirty="0"/>
              <a:t>Notification à l’OIE : </a:t>
            </a:r>
            <a:r>
              <a:rPr lang="fr-FR" dirty="0">
                <a:hlinkClick r:id="rId2"/>
              </a:rPr>
              <a:t>https://wahis.oie.int/#/home</a:t>
            </a:r>
            <a:r>
              <a:rPr lang="fr-FR" dirty="0"/>
              <a:t> </a:t>
            </a:r>
          </a:p>
          <a:p>
            <a:pPr lvl="1"/>
            <a:r>
              <a:rPr lang="fr-FR" dirty="0"/>
              <a:t>Perte du statut indemne,</a:t>
            </a:r>
          </a:p>
          <a:p>
            <a:pPr lvl="1"/>
            <a:r>
              <a:rPr lang="fr-FR" dirty="0"/>
              <a:t>Récupération du statut indemne </a:t>
            </a:r>
            <a:r>
              <a:rPr lang="fr-FR" b="1" u="sng" dirty="0">
                <a:solidFill>
                  <a:schemeClr val="accent2"/>
                </a:solidFill>
              </a:rPr>
              <a:t>28 jours** </a:t>
            </a:r>
            <a:r>
              <a:rPr lang="fr-FR" b="1" dirty="0">
                <a:solidFill>
                  <a:schemeClr val="accent2"/>
                </a:solidFill>
              </a:rPr>
              <a:t>après le nettoyage et désinfection </a:t>
            </a:r>
            <a:r>
              <a:rPr lang="fr-FR" dirty="0"/>
              <a:t>du foyer et sous réserve d’une surveillance appropriée.</a:t>
            </a:r>
          </a:p>
          <a:p>
            <a:pPr lvl="1"/>
            <a:endParaRPr lang="fr-FR" dirty="0"/>
          </a:p>
          <a:p>
            <a:pPr lvl="1"/>
            <a:r>
              <a:rPr lang="fr-FR" dirty="0"/>
              <a:t>Il y a deux statuts indemnes distincts, pour l’IA </a:t>
            </a:r>
            <a:r>
              <a:rPr lang="fr-FR" dirty="0">
                <a:solidFill>
                  <a:schemeClr val="accent2"/>
                </a:solidFill>
              </a:rPr>
              <a:t>faiblement pathogène </a:t>
            </a:r>
            <a:r>
              <a:rPr lang="fr-FR" dirty="0"/>
              <a:t>et </a:t>
            </a:r>
            <a:r>
              <a:rPr lang="fr-FR" dirty="0">
                <a:solidFill>
                  <a:schemeClr val="accent2"/>
                </a:solidFill>
              </a:rPr>
              <a:t>hautement pathogène</a:t>
            </a:r>
            <a:r>
              <a:rPr lang="fr-FR" dirty="0"/>
              <a:t>. </a:t>
            </a:r>
          </a:p>
          <a:p>
            <a:pPr lvl="2"/>
            <a:r>
              <a:rPr lang="fr-FR" i="1" u="sng" dirty="0"/>
              <a:t>Exemple : </a:t>
            </a:r>
            <a:r>
              <a:rPr lang="fr-FR" i="1" dirty="0"/>
              <a:t>on peut récupérer le statut indemne pour l’IA hautement pathogène, alors qu’on est toujours non-indemne d’IA faiblement pathogène. </a:t>
            </a:r>
          </a:p>
          <a:p>
            <a:pPr marL="914400" lvl="2" indent="0">
              <a:buNone/>
            </a:pPr>
            <a:endParaRPr lang="fr-FR" i="1" dirty="0"/>
          </a:p>
          <a:p>
            <a:pPr marL="0" indent="0">
              <a:buNone/>
            </a:pPr>
            <a:r>
              <a:rPr lang="fr-FR" sz="1800" dirty="0"/>
              <a:t>*LNR = Laboratoire National de Référence (le LNR influenza est situé à l’ANSES Ploufragan)</a:t>
            </a:r>
          </a:p>
          <a:p>
            <a:pPr marL="0" indent="0">
              <a:buNone/>
            </a:pPr>
            <a:r>
              <a:rPr lang="fr-FR" sz="1800" dirty="0"/>
              <a:t>** modification code de l’OIE - mai 2021, applicable en juillet 2021</a:t>
            </a:r>
          </a:p>
        </p:txBody>
      </p:sp>
      <p:sp>
        <p:nvSpPr>
          <p:cNvPr id="4" name="Espace réservé de la date 3"/>
          <p:cNvSpPr>
            <a:spLocks noGrp="1"/>
          </p:cNvSpPr>
          <p:nvPr>
            <p:ph type="dt" sz="half" idx="10"/>
          </p:nvPr>
        </p:nvSpPr>
        <p:spPr/>
        <p:txBody>
          <a:bodyPr/>
          <a:lstStyle/>
          <a:p>
            <a:fld id="{69A46E42-79CC-4820-AE59-764894D0E97E}" type="datetime1">
              <a:rPr lang="fr-FR" smtClean="0"/>
              <a:t>13/11/2024</a:t>
            </a:fld>
            <a:endParaRPr lang="fr-FR" dirty="0"/>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21</a:t>
            </a:fld>
            <a:endParaRPr lang="fr-FR" dirty="0"/>
          </a:p>
        </p:txBody>
      </p:sp>
    </p:spTree>
    <p:extLst>
      <p:ext uri="{BB962C8B-B14F-4D97-AF65-F5344CB8AC3E}">
        <p14:creationId xmlns:p14="http://schemas.microsoft.com/office/powerpoint/2010/main" val="1814062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16CFF2-684D-4FC1-B351-5321D5FD4141}"/>
              </a:ext>
            </a:extLst>
          </p:cNvPr>
          <p:cNvSpPr>
            <a:spLocks noGrp="1"/>
          </p:cNvSpPr>
          <p:nvPr>
            <p:ph type="title"/>
          </p:nvPr>
        </p:nvSpPr>
        <p:spPr>
          <a:xfrm>
            <a:off x="457200" y="274638"/>
            <a:ext cx="8229600" cy="460647"/>
          </a:xfrm>
        </p:spPr>
        <p:txBody>
          <a:bodyPr>
            <a:normAutofit fontScale="90000"/>
          </a:bodyPr>
          <a:lstStyle/>
          <a:p>
            <a:r>
              <a:rPr lang="fr-FR" dirty="0"/>
              <a:t>Perte du statut indemne</a:t>
            </a:r>
          </a:p>
        </p:txBody>
      </p:sp>
      <p:sp>
        <p:nvSpPr>
          <p:cNvPr id="3" name="Espace réservé du contenu 2">
            <a:extLst>
              <a:ext uri="{FF2B5EF4-FFF2-40B4-BE49-F238E27FC236}">
                <a16:creationId xmlns:a16="http://schemas.microsoft.com/office/drawing/2014/main" id="{A3D68A98-311A-4C28-AD37-AB718F321221}"/>
              </a:ext>
            </a:extLst>
          </p:cNvPr>
          <p:cNvSpPr>
            <a:spLocks noGrp="1"/>
          </p:cNvSpPr>
          <p:nvPr>
            <p:ph idx="1"/>
          </p:nvPr>
        </p:nvSpPr>
        <p:spPr>
          <a:xfrm>
            <a:off x="444971" y="905791"/>
            <a:ext cx="8229600" cy="691863"/>
          </a:xfrm>
        </p:spPr>
        <p:txBody>
          <a:bodyPr>
            <a:normAutofit fontScale="70000" lnSpcReduction="20000"/>
          </a:bodyPr>
          <a:lstStyle/>
          <a:p>
            <a:pPr marL="0" indent="0">
              <a:buNone/>
            </a:pPr>
            <a:r>
              <a:rPr lang="fr-FR" dirty="0">
                <a:solidFill>
                  <a:schemeClr val="accent1"/>
                </a:solidFill>
              </a:rPr>
              <a:t>Le code terrestre de l’OIE </a:t>
            </a:r>
            <a:r>
              <a:rPr lang="fr-FR" dirty="0"/>
              <a:t>(</a:t>
            </a:r>
            <a:r>
              <a:rPr lang="fr-FR" dirty="0">
                <a:hlinkClick r:id="rId2"/>
              </a:rPr>
              <a:t>chapitre 10.4</a:t>
            </a:r>
            <a:r>
              <a:rPr lang="fr-FR" dirty="0"/>
              <a:t>) </a:t>
            </a:r>
            <a:r>
              <a:rPr lang="fr-FR" dirty="0">
                <a:solidFill>
                  <a:schemeClr val="accent1"/>
                </a:solidFill>
              </a:rPr>
              <a:t>définit qu’un pays ou une zone est indemne de la manière suivante  : </a:t>
            </a:r>
          </a:p>
          <a:p>
            <a:endParaRPr lang="fr-FR" dirty="0"/>
          </a:p>
        </p:txBody>
      </p:sp>
      <p:sp>
        <p:nvSpPr>
          <p:cNvPr id="4" name="Espace réservé de la date 3">
            <a:extLst>
              <a:ext uri="{FF2B5EF4-FFF2-40B4-BE49-F238E27FC236}">
                <a16:creationId xmlns:a16="http://schemas.microsoft.com/office/drawing/2014/main" id="{FBA29D9A-2043-447E-8695-3F94BD36BD39}"/>
              </a:ext>
            </a:extLst>
          </p:cNvPr>
          <p:cNvSpPr>
            <a:spLocks noGrp="1"/>
          </p:cNvSpPr>
          <p:nvPr>
            <p:ph type="dt" sz="half" idx="10"/>
          </p:nvPr>
        </p:nvSpPr>
        <p:spPr/>
        <p:txBody>
          <a:bodyPr/>
          <a:lstStyle/>
          <a:p>
            <a:fld id="{69A46E42-79CC-4820-AE59-764894D0E97E}" type="datetime1">
              <a:rPr lang="fr-FR" smtClean="0"/>
              <a:t>13/11/2024</a:t>
            </a:fld>
            <a:endParaRPr lang="fr-FR"/>
          </a:p>
        </p:txBody>
      </p:sp>
      <p:sp>
        <p:nvSpPr>
          <p:cNvPr id="6" name="Espace réservé du numéro de diapositive 5">
            <a:extLst>
              <a:ext uri="{FF2B5EF4-FFF2-40B4-BE49-F238E27FC236}">
                <a16:creationId xmlns:a16="http://schemas.microsoft.com/office/drawing/2014/main" id="{510BE394-2840-4F7F-9689-87209811CE36}"/>
              </a:ext>
            </a:extLst>
          </p:cNvPr>
          <p:cNvSpPr>
            <a:spLocks noGrp="1"/>
          </p:cNvSpPr>
          <p:nvPr>
            <p:ph type="sldNum" sz="quarter" idx="12"/>
          </p:nvPr>
        </p:nvSpPr>
        <p:spPr/>
        <p:txBody>
          <a:bodyPr/>
          <a:lstStyle/>
          <a:p>
            <a:fld id="{440E64AE-7550-4E3C-81FE-B8D9F0F2EC08}" type="slidenum">
              <a:rPr lang="fr-FR" smtClean="0"/>
              <a:t>22</a:t>
            </a:fld>
            <a:endParaRPr lang="fr-FR"/>
          </a:p>
        </p:txBody>
      </p:sp>
      <p:pic>
        <p:nvPicPr>
          <p:cNvPr id="12" name="Image 11">
            <a:extLst>
              <a:ext uri="{FF2B5EF4-FFF2-40B4-BE49-F238E27FC236}">
                <a16:creationId xmlns:a16="http://schemas.microsoft.com/office/drawing/2014/main" id="{F2346D1B-305A-459C-B113-B1571CFD0756}"/>
              </a:ext>
            </a:extLst>
          </p:cNvPr>
          <p:cNvPicPr>
            <a:picLocks noChangeAspect="1"/>
          </p:cNvPicPr>
          <p:nvPr/>
        </p:nvPicPr>
        <p:blipFill>
          <a:blip r:embed="rId3"/>
          <a:stretch>
            <a:fillRect/>
          </a:stretch>
        </p:blipFill>
        <p:spPr>
          <a:xfrm>
            <a:off x="187328" y="1658364"/>
            <a:ext cx="8769344" cy="4181549"/>
          </a:xfrm>
          <a:prstGeom prst="rect">
            <a:avLst/>
          </a:prstGeom>
        </p:spPr>
      </p:pic>
    </p:spTree>
    <p:extLst>
      <p:ext uri="{BB962C8B-B14F-4D97-AF65-F5344CB8AC3E}">
        <p14:creationId xmlns:p14="http://schemas.microsoft.com/office/powerpoint/2010/main" val="3287502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9B20DC-8483-4267-A229-D55CB705E82C}"/>
              </a:ext>
            </a:extLst>
          </p:cNvPr>
          <p:cNvSpPr>
            <a:spLocks noGrp="1"/>
          </p:cNvSpPr>
          <p:nvPr>
            <p:ph type="title"/>
          </p:nvPr>
        </p:nvSpPr>
        <p:spPr/>
        <p:txBody>
          <a:bodyPr>
            <a:normAutofit fontScale="90000"/>
          </a:bodyPr>
          <a:lstStyle/>
          <a:p>
            <a:r>
              <a:rPr lang="fr-FR" dirty="0"/>
              <a:t>Conditions de recouvrement du statut indemne</a:t>
            </a:r>
          </a:p>
        </p:txBody>
      </p:sp>
      <p:sp>
        <p:nvSpPr>
          <p:cNvPr id="3" name="Espace réservé du contenu 2">
            <a:extLst>
              <a:ext uri="{FF2B5EF4-FFF2-40B4-BE49-F238E27FC236}">
                <a16:creationId xmlns:a16="http://schemas.microsoft.com/office/drawing/2014/main" id="{D5B78CC9-7AA3-43EB-BD5F-1BA686225EE3}"/>
              </a:ext>
            </a:extLst>
          </p:cNvPr>
          <p:cNvSpPr>
            <a:spLocks noGrp="1"/>
          </p:cNvSpPr>
          <p:nvPr>
            <p:ph idx="1"/>
          </p:nvPr>
        </p:nvSpPr>
        <p:spPr>
          <a:xfrm>
            <a:off x="250006" y="3791595"/>
            <a:ext cx="8570465" cy="820687"/>
          </a:xfrm>
        </p:spPr>
        <p:txBody>
          <a:bodyPr>
            <a:normAutofit/>
          </a:bodyPr>
          <a:lstStyle/>
          <a:p>
            <a:pPr marL="0" indent="0">
              <a:buNone/>
            </a:pPr>
            <a:r>
              <a:rPr lang="fr-FR" sz="2000" dirty="0">
                <a:solidFill>
                  <a:schemeClr val="accent1"/>
                </a:solidFill>
              </a:rPr>
              <a:t>La définition des volailles, modifiée en juillet 2021 est la suivante : </a:t>
            </a:r>
          </a:p>
          <a:p>
            <a:endParaRPr lang="fr-FR" sz="2000" dirty="0">
              <a:solidFill>
                <a:schemeClr val="accent1"/>
              </a:solidFill>
            </a:endParaRPr>
          </a:p>
        </p:txBody>
      </p:sp>
      <p:sp>
        <p:nvSpPr>
          <p:cNvPr id="4" name="Espace réservé de la date 3">
            <a:extLst>
              <a:ext uri="{FF2B5EF4-FFF2-40B4-BE49-F238E27FC236}">
                <a16:creationId xmlns:a16="http://schemas.microsoft.com/office/drawing/2014/main" id="{B4CC524D-2CCC-4A3A-B0D5-FE4652D7B24E}"/>
              </a:ext>
            </a:extLst>
          </p:cNvPr>
          <p:cNvSpPr>
            <a:spLocks noGrp="1"/>
          </p:cNvSpPr>
          <p:nvPr>
            <p:ph type="dt" sz="half" idx="10"/>
          </p:nvPr>
        </p:nvSpPr>
        <p:spPr/>
        <p:txBody>
          <a:bodyPr/>
          <a:lstStyle/>
          <a:p>
            <a:fld id="{69A46E42-79CC-4820-AE59-764894D0E97E}" type="datetime1">
              <a:rPr lang="fr-FR" smtClean="0"/>
              <a:t>13/11/2024</a:t>
            </a:fld>
            <a:endParaRPr lang="fr-FR"/>
          </a:p>
        </p:txBody>
      </p:sp>
      <p:sp>
        <p:nvSpPr>
          <p:cNvPr id="6" name="Espace réservé du numéro de diapositive 5">
            <a:extLst>
              <a:ext uri="{FF2B5EF4-FFF2-40B4-BE49-F238E27FC236}">
                <a16:creationId xmlns:a16="http://schemas.microsoft.com/office/drawing/2014/main" id="{111CEBED-CE0B-494A-9E43-712F1AFDC96B}"/>
              </a:ext>
            </a:extLst>
          </p:cNvPr>
          <p:cNvSpPr>
            <a:spLocks noGrp="1"/>
          </p:cNvSpPr>
          <p:nvPr>
            <p:ph type="sldNum" sz="quarter" idx="12"/>
          </p:nvPr>
        </p:nvSpPr>
        <p:spPr/>
        <p:txBody>
          <a:bodyPr/>
          <a:lstStyle/>
          <a:p>
            <a:fld id="{440E64AE-7550-4E3C-81FE-B8D9F0F2EC08}" type="slidenum">
              <a:rPr lang="fr-FR" smtClean="0"/>
              <a:t>23</a:t>
            </a:fld>
            <a:endParaRPr lang="fr-FR"/>
          </a:p>
        </p:txBody>
      </p:sp>
      <p:pic>
        <p:nvPicPr>
          <p:cNvPr id="7" name="Image 6">
            <a:extLst>
              <a:ext uri="{FF2B5EF4-FFF2-40B4-BE49-F238E27FC236}">
                <a16:creationId xmlns:a16="http://schemas.microsoft.com/office/drawing/2014/main" id="{60E9F129-F49B-4F54-93B5-1090F3A64193}"/>
              </a:ext>
            </a:extLst>
          </p:cNvPr>
          <p:cNvPicPr>
            <a:picLocks noChangeAspect="1"/>
          </p:cNvPicPr>
          <p:nvPr/>
        </p:nvPicPr>
        <p:blipFill>
          <a:blip r:embed="rId2"/>
          <a:stretch>
            <a:fillRect/>
          </a:stretch>
        </p:blipFill>
        <p:spPr>
          <a:xfrm>
            <a:off x="809836" y="1417638"/>
            <a:ext cx="7524328" cy="2153245"/>
          </a:xfrm>
          <a:prstGeom prst="rect">
            <a:avLst/>
          </a:prstGeom>
        </p:spPr>
      </p:pic>
      <p:pic>
        <p:nvPicPr>
          <p:cNvPr id="11" name="Image 10">
            <a:extLst>
              <a:ext uri="{FF2B5EF4-FFF2-40B4-BE49-F238E27FC236}">
                <a16:creationId xmlns:a16="http://schemas.microsoft.com/office/drawing/2014/main" id="{2BBE0405-4D12-4F00-A15F-463FDD3FDAB2}"/>
              </a:ext>
            </a:extLst>
          </p:cNvPr>
          <p:cNvPicPr>
            <a:picLocks noChangeAspect="1"/>
          </p:cNvPicPr>
          <p:nvPr/>
        </p:nvPicPr>
        <p:blipFill>
          <a:blip r:embed="rId3"/>
          <a:stretch>
            <a:fillRect/>
          </a:stretch>
        </p:blipFill>
        <p:spPr>
          <a:xfrm>
            <a:off x="809836" y="4242488"/>
            <a:ext cx="7020272" cy="2144927"/>
          </a:xfrm>
          <a:prstGeom prst="rect">
            <a:avLst/>
          </a:prstGeom>
        </p:spPr>
      </p:pic>
    </p:spTree>
    <p:extLst>
      <p:ext uri="{BB962C8B-B14F-4D97-AF65-F5344CB8AC3E}">
        <p14:creationId xmlns:p14="http://schemas.microsoft.com/office/powerpoint/2010/main" val="2710011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706090"/>
          </a:xfrm>
        </p:spPr>
        <p:txBody>
          <a:bodyPr>
            <a:noAutofit/>
          </a:bodyPr>
          <a:lstStyle/>
          <a:p>
            <a:r>
              <a:rPr lang="fr-FR" sz="2400" dirty="0"/>
              <a:t>Commercialisation des viandes en France, UE et Pays-Tiers, après un cas en élevage</a:t>
            </a:r>
          </a:p>
        </p:txBody>
      </p:sp>
      <p:sp>
        <p:nvSpPr>
          <p:cNvPr id="3" name="Espace réservé du contenu 2"/>
          <p:cNvSpPr>
            <a:spLocks noGrp="1"/>
          </p:cNvSpPr>
          <p:nvPr>
            <p:ph idx="1"/>
          </p:nvPr>
        </p:nvSpPr>
        <p:spPr>
          <a:xfrm>
            <a:off x="179512" y="980728"/>
            <a:ext cx="8856984" cy="2350168"/>
          </a:xfrm>
        </p:spPr>
        <p:txBody>
          <a:bodyPr>
            <a:noAutofit/>
          </a:bodyPr>
          <a:lstStyle/>
          <a:p>
            <a:pPr>
              <a:buFont typeface="Wingdings" panose="05000000000000000000" pitchFamily="2" charset="2"/>
              <a:buChar char="è"/>
            </a:pPr>
            <a:r>
              <a:rPr lang="fr-FR" sz="1400" dirty="0">
                <a:solidFill>
                  <a:schemeClr val="accent2"/>
                </a:solidFill>
                <a:sym typeface="Wingdings" panose="05000000000000000000" pitchFamily="2" charset="2"/>
              </a:rPr>
              <a:t>Chaque Pays-Tiers peut appliquer des restrictions spécifiques. C’est à voir au cas par cas en examinant le </a:t>
            </a:r>
            <a:r>
              <a:rPr lang="fr-FR" sz="1400" b="1" dirty="0">
                <a:solidFill>
                  <a:schemeClr val="accent2"/>
                </a:solidFill>
                <a:sym typeface="Wingdings" panose="05000000000000000000" pitchFamily="2" charset="2"/>
              </a:rPr>
              <a:t>Certificat Sanitaire </a:t>
            </a:r>
            <a:r>
              <a:rPr lang="fr-FR" sz="1400" dirty="0">
                <a:solidFill>
                  <a:schemeClr val="accent2"/>
                </a:solidFill>
                <a:sym typeface="Wingdings" panose="05000000000000000000" pitchFamily="2" charset="2"/>
              </a:rPr>
              <a:t>(CS) et le </a:t>
            </a:r>
            <a:r>
              <a:rPr lang="fr-FR" sz="1400" b="1" dirty="0">
                <a:solidFill>
                  <a:schemeClr val="accent2"/>
                </a:solidFill>
                <a:sym typeface="Wingdings" panose="05000000000000000000" pitchFamily="2" charset="2"/>
              </a:rPr>
              <a:t>tableau des blocages sous </a:t>
            </a:r>
            <a:r>
              <a:rPr lang="fr-FR" sz="1400" b="1" dirty="0" err="1">
                <a:solidFill>
                  <a:schemeClr val="accent2"/>
                </a:solidFill>
                <a:sym typeface="Wingdings" panose="05000000000000000000" pitchFamily="2" charset="2"/>
              </a:rPr>
              <a:t>Exp@don</a:t>
            </a:r>
            <a:r>
              <a:rPr lang="fr-FR" sz="1400" b="1" dirty="0">
                <a:solidFill>
                  <a:schemeClr val="accent2"/>
                </a:solidFill>
                <a:sym typeface="Wingdings" panose="05000000000000000000" pitchFamily="2" charset="2"/>
              </a:rPr>
              <a:t> </a:t>
            </a:r>
            <a:r>
              <a:rPr lang="fr-FR" sz="1400" dirty="0">
                <a:solidFill>
                  <a:schemeClr val="accent2"/>
                </a:solidFill>
                <a:sym typeface="Wingdings" panose="05000000000000000000" pitchFamily="2" charset="2"/>
              </a:rPr>
              <a:t>. </a:t>
            </a:r>
          </a:p>
          <a:p>
            <a:pPr>
              <a:buFont typeface="Wingdings" panose="05000000000000000000" pitchFamily="2" charset="2"/>
              <a:buChar char="è"/>
            </a:pPr>
            <a:r>
              <a:rPr lang="fr-FR" sz="1400" b="1" dirty="0">
                <a:solidFill>
                  <a:schemeClr val="accent2"/>
                </a:solidFill>
                <a:sym typeface="Wingdings" panose="05000000000000000000" pitchFamily="2" charset="2"/>
              </a:rPr>
              <a:t>La commercialisation de produits issus de ZS (ou ZP traités thermiquement) vers l’Union Européenne nécessite un certificat zoosanitaire édité via TRACES NT </a:t>
            </a:r>
            <a:r>
              <a:rPr lang="fr-FR" sz="1400" b="1" dirty="0">
                <a:solidFill>
                  <a:schemeClr val="accent2"/>
                </a:solidFill>
                <a:sym typeface="Wingdings" panose="05000000000000000000" pitchFamily="2" charset="2"/>
                <a:hlinkClick r:id="rId2"/>
              </a:rPr>
              <a:t> </a:t>
            </a:r>
            <a:r>
              <a:rPr lang="fr-FR" sz="1400" b="1" dirty="0">
                <a:solidFill>
                  <a:schemeClr val="accent2"/>
                </a:solidFill>
                <a:sym typeface="Wingdings" panose="05000000000000000000" pitchFamily="2" charset="2"/>
                <a:hlinkClick r:id="rId3"/>
              </a:rPr>
              <a:t>voir IT 2023-256</a:t>
            </a:r>
            <a:endParaRPr lang="fr-FR" sz="1400" b="1" dirty="0">
              <a:solidFill>
                <a:schemeClr val="accent2"/>
              </a:solidFill>
              <a:sym typeface="Wingdings" panose="05000000000000000000" pitchFamily="2" charset="2"/>
            </a:endParaRPr>
          </a:p>
          <a:p>
            <a:pPr>
              <a:buFont typeface="Wingdings" panose="05000000000000000000" pitchFamily="2" charset="2"/>
              <a:buChar char="è"/>
            </a:pPr>
            <a:r>
              <a:rPr lang="fr-FR" sz="1400" b="1" dirty="0">
                <a:solidFill>
                  <a:schemeClr val="accent2"/>
                </a:solidFill>
              </a:rPr>
              <a:t>Depuis les ZRS et ZCT les échanges de DAOA sont possibles sans restriction </a:t>
            </a:r>
            <a:r>
              <a:rPr lang="fr-FR" sz="1400" b="1" dirty="0">
                <a:solidFill>
                  <a:schemeClr val="accent2"/>
                </a:solidFill>
                <a:sym typeface="Wingdings" panose="05000000000000000000" pitchFamily="2" charset="2"/>
              </a:rPr>
              <a:t> IT 2022-771</a:t>
            </a:r>
          </a:p>
          <a:p>
            <a:pPr>
              <a:buFont typeface="Wingdings" panose="05000000000000000000" pitchFamily="2" charset="2"/>
              <a:buChar char="è"/>
            </a:pPr>
            <a:r>
              <a:rPr lang="fr-FR" sz="1400" dirty="0">
                <a:solidFill>
                  <a:schemeClr val="accent2"/>
                </a:solidFill>
              </a:rPr>
              <a:t>Pour</a:t>
            </a:r>
            <a:r>
              <a:rPr lang="fr-FR" sz="1400" b="1" dirty="0">
                <a:solidFill>
                  <a:schemeClr val="accent2"/>
                </a:solidFill>
              </a:rPr>
              <a:t> l'appui à la certification sanitaire des volailles vivantes et produits de volailles suite à la vaccination contre l’IAHP en France</a:t>
            </a:r>
            <a:r>
              <a:rPr lang="fr-FR" sz="1400" b="1" dirty="0">
                <a:effectLst/>
                <a:latin typeface="Calibri" panose="020F0502020204030204" pitchFamily="34" charset="0"/>
                <a:ea typeface="Calibri" panose="020F0502020204030204" pitchFamily="34" charset="0"/>
                <a:sym typeface="Wingdings" panose="05000000000000000000" pitchFamily="2" charset="2"/>
              </a:rPr>
              <a:t> </a:t>
            </a:r>
            <a:r>
              <a:rPr lang="fr-FR" sz="1400" b="1" dirty="0">
                <a:solidFill>
                  <a:schemeClr val="accent2"/>
                </a:solidFill>
                <a:sym typeface="Wingdings" panose="05000000000000000000" pitchFamily="2" charset="2"/>
              </a:rPr>
              <a:t>voir</a:t>
            </a:r>
            <a:r>
              <a:rPr lang="fr-FR" sz="1400" b="1" dirty="0">
                <a:effectLst/>
                <a:latin typeface="Calibri" panose="020F0502020204030204" pitchFamily="34" charset="0"/>
                <a:ea typeface="Calibri" panose="020F0502020204030204" pitchFamily="34" charset="0"/>
                <a:sym typeface="Wingdings" panose="05000000000000000000" pitchFamily="2" charset="2"/>
              </a:rPr>
              <a:t> </a:t>
            </a:r>
            <a:r>
              <a:rPr lang="fr-FR" sz="1400" dirty="0">
                <a:effectLst/>
                <a:latin typeface="Calibri" panose="020F0502020204030204" pitchFamily="34" charset="0"/>
                <a:ea typeface="Calibri" panose="020F0502020204030204" pitchFamily="34" charset="0"/>
                <a:hlinkClick r:id="rId4"/>
              </a:rPr>
              <a:t>L’IT 2023-615 du 28-09-2023 </a:t>
            </a:r>
            <a:endParaRPr lang="fr-FR" sz="1400" dirty="0">
              <a:latin typeface="Calibri" panose="020F0502020204030204" pitchFamily="34" charset="0"/>
              <a:ea typeface="Calibri" panose="020F0502020204030204" pitchFamily="34" charset="0"/>
            </a:endParaRPr>
          </a:p>
          <a:p>
            <a:pPr>
              <a:buFont typeface="Wingdings" panose="05000000000000000000" pitchFamily="2" charset="2"/>
              <a:buChar char="è"/>
            </a:pPr>
            <a:r>
              <a:rPr lang="fr-FR" sz="1400" b="1" dirty="0">
                <a:solidFill>
                  <a:schemeClr val="accent2"/>
                </a:solidFill>
              </a:rPr>
              <a:t>Le tableau de suivi sur </a:t>
            </a:r>
            <a:r>
              <a:rPr lang="fr-FR" sz="1400" b="1" dirty="0" err="1">
                <a:solidFill>
                  <a:schemeClr val="accent2"/>
                </a:solidFill>
              </a:rPr>
              <a:t>Exp@don</a:t>
            </a:r>
            <a:r>
              <a:rPr lang="fr-FR" sz="1400" b="1" dirty="0">
                <a:solidFill>
                  <a:schemeClr val="accent2"/>
                </a:solidFill>
              </a:rPr>
              <a:t> qui précise les positions des pays tiers au regard de la vaccination </a:t>
            </a:r>
            <a:r>
              <a:rPr lang="fr-FR" sz="1400" b="1" dirty="0">
                <a:solidFill>
                  <a:schemeClr val="accent2"/>
                </a:solidFill>
                <a:sym typeface="Wingdings" panose="05000000000000000000" pitchFamily="2" charset="2"/>
              </a:rPr>
              <a:t> voir lien</a:t>
            </a:r>
            <a:r>
              <a:rPr lang="fr-FR" sz="1400" b="1" dirty="0">
                <a:solidFill>
                  <a:schemeClr val="accent2"/>
                </a:solidFill>
              </a:rPr>
              <a:t> </a:t>
            </a:r>
            <a:r>
              <a:rPr lang="fr-FR" sz="1400" dirty="0">
                <a:solidFill>
                  <a:schemeClr val="tx2">
                    <a:lumMod val="60000"/>
                    <a:lumOff val="40000"/>
                  </a:schemeClr>
                </a:solidFill>
                <a:latin typeface="Times New Roman" panose="02020603050405020304" pitchFamily="18" charset="0"/>
                <a:hlinkClick r:id="rId5">
                  <a:extLst>
                    <a:ext uri="{A12FA001-AC4F-418D-AE19-62706E023703}">
                      <ahyp:hlinkClr xmlns:ahyp="http://schemas.microsoft.com/office/drawing/2018/hyperlinkcolor" val="tx"/>
                    </a:ext>
                  </a:extLst>
                </a:hlinkClick>
              </a:rPr>
              <a:t>https://teleprocedures.franceagrimer.fr/Expadon/Administrations/ConsultAdminGene.aspx?cat=1</a:t>
            </a:r>
            <a:endParaRPr lang="fr-FR" sz="1400" dirty="0">
              <a:solidFill>
                <a:schemeClr val="tx2">
                  <a:lumMod val="60000"/>
                  <a:lumOff val="40000"/>
                </a:schemeClr>
              </a:solidFill>
              <a:latin typeface="Times New Roman" panose="02020603050405020304" pitchFamily="18" charset="0"/>
            </a:endParaRPr>
          </a:p>
          <a:p>
            <a:pPr>
              <a:buFont typeface="Wingdings" panose="05000000000000000000" pitchFamily="2" charset="2"/>
              <a:buChar char="è"/>
            </a:pPr>
            <a:endParaRPr lang="fr-FR" sz="1600" dirty="0">
              <a:effectLst/>
              <a:latin typeface="Calibri" panose="020F0502020204030204" pitchFamily="34" charset="0"/>
              <a:ea typeface="Calibri" panose="020F0502020204030204" pitchFamily="34" charset="0"/>
            </a:endParaRPr>
          </a:p>
          <a:p>
            <a:pPr>
              <a:buFont typeface="Wingdings" panose="05000000000000000000" pitchFamily="2" charset="2"/>
              <a:buChar char="è"/>
            </a:pPr>
            <a:endParaRPr lang="fr-FR" sz="1600" b="1" dirty="0">
              <a:solidFill>
                <a:schemeClr val="accent2"/>
              </a:solidFill>
            </a:endParaRPr>
          </a:p>
        </p:txBody>
      </p:sp>
      <p:sp>
        <p:nvSpPr>
          <p:cNvPr id="4" name="Espace réservé de la date 3"/>
          <p:cNvSpPr>
            <a:spLocks noGrp="1"/>
          </p:cNvSpPr>
          <p:nvPr>
            <p:ph type="dt" sz="half" idx="10"/>
          </p:nvPr>
        </p:nvSpPr>
        <p:spPr/>
        <p:txBody>
          <a:bodyPr/>
          <a:lstStyle/>
          <a:p>
            <a:fld id="{DFA57A0F-F001-49C8-9D4A-3CA59D7B4436}" type="datetime1">
              <a:rPr lang="fr-FR" smtClean="0"/>
              <a:t>13/11/2024</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24</a:t>
            </a:fld>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3714518179"/>
              </p:ext>
            </p:extLst>
          </p:nvPr>
        </p:nvGraphicFramePr>
        <p:xfrm>
          <a:off x="353516" y="3291840"/>
          <a:ext cx="8676456" cy="3566160"/>
        </p:xfrm>
        <a:graphic>
          <a:graphicData uri="http://schemas.openxmlformats.org/drawingml/2006/table">
            <a:tbl>
              <a:tblPr firstRow="1" firstCol="1">
                <a:tableStyleId>{69CF1AB2-1976-4502-BF36-3FF5EA218861}</a:tableStyleId>
              </a:tblPr>
              <a:tblGrid>
                <a:gridCol w="1536856">
                  <a:extLst>
                    <a:ext uri="{9D8B030D-6E8A-4147-A177-3AD203B41FA5}">
                      <a16:colId xmlns:a16="http://schemas.microsoft.com/office/drawing/2014/main" val="20000"/>
                    </a:ext>
                  </a:extLst>
                </a:gridCol>
                <a:gridCol w="1298197">
                  <a:extLst>
                    <a:ext uri="{9D8B030D-6E8A-4147-A177-3AD203B41FA5}">
                      <a16:colId xmlns:a16="http://schemas.microsoft.com/office/drawing/2014/main" val="20001"/>
                    </a:ext>
                  </a:extLst>
                </a:gridCol>
                <a:gridCol w="1844806">
                  <a:extLst>
                    <a:ext uri="{9D8B030D-6E8A-4147-A177-3AD203B41FA5}">
                      <a16:colId xmlns:a16="http://schemas.microsoft.com/office/drawing/2014/main" val="20002"/>
                    </a:ext>
                  </a:extLst>
                </a:gridCol>
                <a:gridCol w="1913132">
                  <a:extLst>
                    <a:ext uri="{9D8B030D-6E8A-4147-A177-3AD203B41FA5}">
                      <a16:colId xmlns:a16="http://schemas.microsoft.com/office/drawing/2014/main" val="20003"/>
                    </a:ext>
                  </a:extLst>
                </a:gridCol>
                <a:gridCol w="2083465">
                  <a:extLst>
                    <a:ext uri="{9D8B030D-6E8A-4147-A177-3AD203B41FA5}">
                      <a16:colId xmlns:a16="http://schemas.microsoft.com/office/drawing/2014/main" val="20004"/>
                    </a:ext>
                  </a:extLst>
                </a:gridCol>
              </a:tblGrid>
              <a:tr h="482201">
                <a:tc>
                  <a:txBody>
                    <a:bodyPr/>
                    <a:lstStyle/>
                    <a:p>
                      <a:pPr algn="ctr"/>
                      <a:r>
                        <a:rPr lang="fr-FR" sz="1400" dirty="0"/>
                        <a:t>Zone dont sont issues les volailles</a:t>
                      </a:r>
                    </a:p>
                  </a:txBody>
                  <a:tcPr anchor="ctr">
                    <a:solidFill>
                      <a:schemeClr val="bg1"/>
                    </a:solidFill>
                  </a:tcPr>
                </a:tc>
                <a:tc>
                  <a:txBody>
                    <a:bodyPr/>
                    <a:lstStyle/>
                    <a:p>
                      <a:pPr algn="ctr"/>
                      <a:r>
                        <a:rPr lang="fr-FR" sz="1400" dirty="0"/>
                        <a:t>Type de produits</a:t>
                      </a:r>
                    </a:p>
                  </a:txBody>
                  <a:tcPr anchor="ctr">
                    <a:solidFill>
                      <a:schemeClr val="bg1"/>
                    </a:solidFill>
                  </a:tcPr>
                </a:tc>
                <a:tc>
                  <a:txBody>
                    <a:bodyPr/>
                    <a:lstStyle/>
                    <a:p>
                      <a:pPr algn="ctr"/>
                      <a:r>
                        <a:rPr lang="fr-FR" sz="1400" dirty="0"/>
                        <a:t>France</a:t>
                      </a:r>
                    </a:p>
                  </a:txBody>
                  <a:tcPr anchor="ctr"/>
                </a:tc>
                <a:tc>
                  <a:txBody>
                    <a:bodyPr/>
                    <a:lstStyle/>
                    <a:p>
                      <a:pPr algn="ctr"/>
                      <a:r>
                        <a:rPr lang="fr-FR" sz="1400" dirty="0"/>
                        <a:t>Union</a:t>
                      </a:r>
                      <a:r>
                        <a:rPr lang="fr-FR" sz="1400" baseline="0" dirty="0"/>
                        <a:t> Européenne</a:t>
                      </a:r>
                      <a:endParaRPr lang="fr-FR" sz="1400" dirty="0"/>
                    </a:p>
                  </a:txBody>
                  <a:tcPr anchor="ctr">
                    <a:solidFill>
                      <a:schemeClr val="accent1">
                        <a:lumMod val="40000"/>
                        <a:lumOff val="60000"/>
                      </a:schemeClr>
                    </a:solidFill>
                  </a:tcPr>
                </a:tc>
                <a:tc>
                  <a:txBody>
                    <a:bodyPr/>
                    <a:lstStyle/>
                    <a:p>
                      <a:pPr algn="ctr"/>
                      <a:r>
                        <a:rPr lang="fr-FR" sz="1400" dirty="0"/>
                        <a:t>Pays-Tiers</a:t>
                      </a:r>
                    </a:p>
                  </a:txBody>
                  <a:tcPr anchor="ctr">
                    <a:solidFill>
                      <a:schemeClr val="tx2">
                        <a:lumMod val="40000"/>
                        <a:lumOff val="60000"/>
                      </a:schemeClr>
                    </a:solidFill>
                  </a:tcPr>
                </a:tc>
                <a:extLst>
                  <a:ext uri="{0D108BD9-81ED-4DB2-BD59-A6C34878D82A}">
                    <a16:rowId xmlns:a16="http://schemas.microsoft.com/office/drawing/2014/main" val="10000"/>
                  </a:ext>
                </a:extLst>
              </a:tr>
              <a:tr h="831618">
                <a:tc rowSpan="2">
                  <a:txBody>
                    <a:bodyPr/>
                    <a:lstStyle/>
                    <a:p>
                      <a:pPr algn="ctr"/>
                      <a:r>
                        <a:rPr lang="fr-FR" sz="1400" dirty="0"/>
                        <a:t>Zone de Protection</a:t>
                      </a:r>
                      <a:r>
                        <a:rPr lang="fr-FR" sz="1400" baseline="0" dirty="0"/>
                        <a:t> (3km autour du foyer)</a:t>
                      </a:r>
                      <a:endParaRPr lang="fr-FR" sz="1400" dirty="0"/>
                    </a:p>
                  </a:txBody>
                  <a:tcPr anchor="ctr">
                    <a:solidFill>
                      <a:schemeClr val="bg1"/>
                    </a:solidFill>
                  </a:tcPr>
                </a:tc>
                <a:tc>
                  <a:txBody>
                    <a:bodyPr/>
                    <a:lstStyle/>
                    <a:p>
                      <a:pPr algn="l"/>
                      <a:r>
                        <a:rPr lang="fr-FR" sz="1400" dirty="0"/>
                        <a:t>Produits crus</a:t>
                      </a:r>
                    </a:p>
                  </a:txBody>
                  <a:tcPr anchor="ctr">
                    <a:solidFill>
                      <a:schemeClr val="bg1"/>
                    </a:solidFill>
                  </a:tcPr>
                </a:tc>
                <a:tc>
                  <a:txBody>
                    <a:bodyPr/>
                    <a:lstStyle/>
                    <a:p>
                      <a:pPr algn="l"/>
                      <a:r>
                        <a:rPr lang="fr-FR" sz="1400" b="1" dirty="0">
                          <a:solidFill>
                            <a:srgbClr val="00B050"/>
                          </a:solidFill>
                        </a:rPr>
                        <a:t>OK – </a:t>
                      </a:r>
                      <a:r>
                        <a:rPr lang="fr-FR" sz="1400" dirty="0"/>
                        <a:t>commercialisation avec estampille carrée ou barrée (voir diapo 9)</a:t>
                      </a:r>
                    </a:p>
                  </a:txBody>
                  <a:tcPr anchor="ctr"/>
                </a:tc>
                <a:tc>
                  <a:txBody>
                    <a:bodyPr/>
                    <a:lstStyle/>
                    <a:p>
                      <a:pPr algn="l"/>
                      <a:r>
                        <a:rPr lang="fr-FR" sz="1400" b="1" dirty="0">
                          <a:solidFill>
                            <a:srgbClr val="FF0000"/>
                          </a:solidFill>
                        </a:rPr>
                        <a:t>NON – </a:t>
                      </a:r>
                      <a:r>
                        <a:rPr lang="fr-FR" sz="1400" dirty="0"/>
                        <a:t>commercialisation</a:t>
                      </a:r>
                      <a:r>
                        <a:rPr lang="fr-FR" sz="1400" baseline="0" dirty="0"/>
                        <a:t> interdite</a:t>
                      </a:r>
                      <a:endParaRPr lang="fr-FR" sz="1400" dirty="0"/>
                    </a:p>
                  </a:txBody>
                  <a:tcPr anchor="ctr">
                    <a:solidFill>
                      <a:schemeClr val="accent1">
                        <a:lumMod val="40000"/>
                        <a:lumOff val="60000"/>
                      </a:schemeClr>
                    </a:solidFill>
                  </a:tcPr>
                </a:tc>
                <a:tc>
                  <a:txBody>
                    <a:bodyPr/>
                    <a:lstStyle/>
                    <a:p>
                      <a:pPr algn="l"/>
                      <a:r>
                        <a:rPr lang="fr-FR" sz="1400" b="1" dirty="0">
                          <a:solidFill>
                            <a:srgbClr val="FF0000"/>
                          </a:solidFill>
                        </a:rPr>
                        <a:t>NON – </a:t>
                      </a:r>
                      <a:r>
                        <a:rPr lang="fr-FR" sz="1400" dirty="0"/>
                        <a:t>commercialisation interdite, sauf accord du Pays-Tiers</a:t>
                      </a:r>
                    </a:p>
                    <a:p>
                      <a:pPr algn="l"/>
                      <a:r>
                        <a:rPr lang="fr-FR" sz="1400" b="1" dirty="0">
                          <a:sym typeface="Wingdings" panose="05000000000000000000" pitchFamily="2" charset="2"/>
                        </a:rPr>
                        <a:t> Voir le CS</a:t>
                      </a:r>
                      <a:endParaRPr lang="fr-FR" sz="1400" b="1" dirty="0"/>
                    </a:p>
                  </a:txBody>
                  <a:tcPr anchor="ctr">
                    <a:solidFill>
                      <a:schemeClr val="tx2">
                        <a:lumMod val="40000"/>
                        <a:lumOff val="60000"/>
                      </a:schemeClr>
                    </a:solidFill>
                  </a:tcPr>
                </a:tc>
                <a:extLst>
                  <a:ext uri="{0D108BD9-81ED-4DB2-BD59-A6C34878D82A}">
                    <a16:rowId xmlns:a16="http://schemas.microsoft.com/office/drawing/2014/main" val="10001"/>
                  </a:ext>
                </a:extLst>
              </a:tr>
              <a:tr h="783626">
                <a:tc vMerge="1">
                  <a:txBody>
                    <a:bodyPr/>
                    <a:lstStyle/>
                    <a:p>
                      <a:pPr algn="ctr"/>
                      <a:endParaRPr lang="fr-FR" dirty="0"/>
                    </a:p>
                  </a:txBody>
                  <a:tcPr anchor="ctr"/>
                </a:tc>
                <a:tc>
                  <a:txBody>
                    <a:bodyPr/>
                    <a:lstStyle/>
                    <a:p>
                      <a:pPr algn="l"/>
                      <a:r>
                        <a:rPr lang="fr-FR" sz="1400" dirty="0"/>
                        <a:t>Produits cuits (barème OIE)</a:t>
                      </a:r>
                    </a:p>
                  </a:txBody>
                  <a:tcPr anchor="ctr">
                    <a:solidFill>
                      <a:schemeClr val="bg1"/>
                    </a:solidFill>
                  </a:tcPr>
                </a:tc>
                <a:tc>
                  <a:txBody>
                    <a:bodyPr/>
                    <a:lstStyle/>
                    <a:p>
                      <a:pPr algn="l"/>
                      <a:r>
                        <a:rPr lang="fr-FR" sz="1400" b="1" kern="1200" dirty="0">
                          <a:solidFill>
                            <a:srgbClr val="00B050"/>
                          </a:solidFill>
                          <a:latin typeface="+mn-lt"/>
                          <a:ea typeface="+mn-ea"/>
                          <a:cs typeface="+mn-cs"/>
                        </a:rPr>
                        <a:t>OK –</a:t>
                      </a:r>
                      <a:r>
                        <a:rPr lang="fr-FR" sz="1400" b="1" kern="1200" dirty="0">
                          <a:solidFill>
                            <a:schemeClr val="accent2"/>
                          </a:solidFill>
                          <a:latin typeface="+mn-lt"/>
                          <a:ea typeface="+mn-ea"/>
                          <a:cs typeface="+mn-cs"/>
                        </a:rPr>
                        <a:t> </a:t>
                      </a:r>
                      <a:r>
                        <a:rPr lang="fr-FR" sz="1400" dirty="0"/>
                        <a:t>pas de restrictions, estampille normale</a:t>
                      </a:r>
                    </a:p>
                  </a:txBody>
                  <a:tcPr anchor="ctr"/>
                </a:tc>
                <a:tc>
                  <a:txBody>
                    <a:bodyPr/>
                    <a:lstStyle/>
                    <a:p>
                      <a:pPr algn="l"/>
                      <a:r>
                        <a:rPr lang="fr-FR" sz="1400" b="1" dirty="0">
                          <a:solidFill>
                            <a:srgbClr val="00B050"/>
                          </a:solidFill>
                        </a:rPr>
                        <a:t>OK –</a:t>
                      </a:r>
                      <a:r>
                        <a:rPr lang="fr-FR" sz="1400" dirty="0"/>
                        <a:t> pas de restrictions, estampille normale</a:t>
                      </a:r>
                    </a:p>
                  </a:txBody>
                  <a:tcPr anchor="ctr">
                    <a:solidFill>
                      <a:schemeClr val="accent1">
                        <a:lumMod val="40000"/>
                        <a:lumOff val="60000"/>
                      </a:schemeClr>
                    </a:solidFill>
                  </a:tcPr>
                </a:tc>
                <a:tc>
                  <a:txBody>
                    <a:bodyPr/>
                    <a:lstStyle/>
                    <a:p>
                      <a:pPr algn="l"/>
                      <a:r>
                        <a:rPr lang="fr-FR" sz="1400" b="1" dirty="0">
                          <a:solidFill>
                            <a:schemeClr val="accent6">
                              <a:lumMod val="75000"/>
                            </a:schemeClr>
                          </a:solidFill>
                        </a:rPr>
                        <a:t>Indéterminé – </a:t>
                      </a:r>
                      <a:r>
                        <a:rPr lang="fr-FR" sz="1400" dirty="0"/>
                        <a:t>pas de restrictions, estampille normale</a:t>
                      </a:r>
                    </a:p>
                    <a:p>
                      <a:pPr algn="l"/>
                      <a:r>
                        <a:rPr lang="fr-FR" sz="1400" b="1" dirty="0">
                          <a:sym typeface="Wingdings" panose="05000000000000000000" pitchFamily="2" charset="2"/>
                        </a:rPr>
                        <a:t> Voir le CS</a:t>
                      </a:r>
                      <a:endParaRPr lang="fr-FR" sz="1400" b="1" dirty="0"/>
                    </a:p>
                  </a:txBody>
                  <a:tcPr anchor="ctr">
                    <a:solidFill>
                      <a:schemeClr val="tx2">
                        <a:lumMod val="40000"/>
                        <a:lumOff val="60000"/>
                      </a:schemeClr>
                    </a:solidFill>
                  </a:tcPr>
                </a:tc>
                <a:extLst>
                  <a:ext uri="{0D108BD9-81ED-4DB2-BD59-A6C34878D82A}">
                    <a16:rowId xmlns:a16="http://schemas.microsoft.com/office/drawing/2014/main" val="10002"/>
                  </a:ext>
                </a:extLst>
              </a:tr>
              <a:tr h="828788">
                <a:tc>
                  <a:txBody>
                    <a:bodyPr/>
                    <a:lstStyle/>
                    <a:p>
                      <a:pPr algn="ctr"/>
                      <a:r>
                        <a:rPr lang="fr-FR" sz="1400" dirty="0"/>
                        <a:t>Zone de Surveillance ou Zone Indemne</a:t>
                      </a:r>
                    </a:p>
                  </a:txBody>
                  <a:tcPr anchor="ctr">
                    <a:solidFill>
                      <a:schemeClr val="bg1"/>
                    </a:solidFill>
                  </a:tcPr>
                </a:tc>
                <a:tc>
                  <a:txBody>
                    <a:bodyPr/>
                    <a:lstStyle/>
                    <a:p>
                      <a:pPr algn="l"/>
                      <a:r>
                        <a:rPr lang="fr-FR" sz="1400" dirty="0"/>
                        <a:t>Produits crus et cuits</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rgbClr val="00B050"/>
                          </a:solidFill>
                          <a:latin typeface="+mn-lt"/>
                          <a:ea typeface="+mn-ea"/>
                          <a:cs typeface="+mn-cs"/>
                        </a:rPr>
                        <a:t>OK –</a:t>
                      </a:r>
                      <a:r>
                        <a:rPr lang="fr-FR" sz="1400" b="1" kern="1200" dirty="0">
                          <a:solidFill>
                            <a:schemeClr val="accent2"/>
                          </a:solidFill>
                          <a:latin typeface="+mn-lt"/>
                          <a:ea typeface="+mn-ea"/>
                          <a:cs typeface="+mn-cs"/>
                        </a:rPr>
                        <a:t> </a:t>
                      </a:r>
                      <a:r>
                        <a:rPr lang="fr-FR" sz="1400" dirty="0"/>
                        <a:t>pas de restrictions, estampille normale</a:t>
                      </a:r>
                    </a:p>
                    <a:p>
                      <a:pPr algn="l"/>
                      <a:endParaRPr lang="fr-FR" sz="1400" dirty="0"/>
                    </a:p>
                  </a:txBody>
                  <a:tcPr anchor="ctr"/>
                </a:tc>
                <a:tc>
                  <a:txBody>
                    <a:bodyPr/>
                    <a:lstStyle/>
                    <a:p>
                      <a:pPr algn="l"/>
                      <a:r>
                        <a:rPr lang="fr-FR" sz="1400" b="1" dirty="0">
                          <a:solidFill>
                            <a:srgbClr val="00B050"/>
                          </a:solidFill>
                        </a:rPr>
                        <a:t>OK –</a:t>
                      </a:r>
                      <a:r>
                        <a:rPr lang="fr-FR" sz="1400" dirty="0"/>
                        <a:t> pas de restrictions, estampille normale</a:t>
                      </a:r>
                    </a:p>
                  </a:txBody>
                  <a:tcPr anchor="ctr">
                    <a:solidFill>
                      <a:schemeClr val="accent1">
                        <a:lumMod val="40000"/>
                        <a:lumOff val="60000"/>
                      </a:schemeClr>
                    </a:solidFill>
                  </a:tcPr>
                </a:tc>
                <a:tc>
                  <a:txBody>
                    <a:bodyPr/>
                    <a:lstStyle/>
                    <a:p>
                      <a:pPr algn="l"/>
                      <a:r>
                        <a:rPr lang="fr-FR" sz="1400" b="1" dirty="0">
                          <a:solidFill>
                            <a:schemeClr val="accent6">
                              <a:lumMod val="75000"/>
                            </a:schemeClr>
                          </a:solidFill>
                        </a:rPr>
                        <a:t>Indéterminé –</a:t>
                      </a:r>
                      <a:r>
                        <a:rPr lang="fr-FR" sz="1400" dirty="0"/>
                        <a:t> pas de restrictions, estampille normale</a:t>
                      </a:r>
                    </a:p>
                    <a:p>
                      <a:pPr algn="l"/>
                      <a:r>
                        <a:rPr lang="fr-FR" sz="1400" b="1" dirty="0">
                          <a:sym typeface="Wingdings" panose="05000000000000000000" pitchFamily="2" charset="2"/>
                        </a:rPr>
                        <a:t> Voir le CS</a:t>
                      </a:r>
                      <a:endParaRPr lang="fr-FR" sz="1400" b="1" dirty="0"/>
                    </a:p>
                  </a:txBody>
                  <a:tcPr anchor="ctr">
                    <a:solidFill>
                      <a:schemeClr val="tx2">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44705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4013400-B349-240C-0101-F02AB85918AD}"/>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69A46E42-79CC-4820-AE59-764894D0E97E}" type="datetime1">
              <a:rPr lang="en-US" smtClean="0"/>
              <a:pPr>
                <a:spcAft>
                  <a:spcPts val="600"/>
                </a:spcAft>
              </a:pPr>
              <a:t>11/13/2024</a:t>
            </a:fld>
            <a:endParaRPr lang="en-US"/>
          </a:p>
        </p:txBody>
      </p:sp>
      <p:sp>
        <p:nvSpPr>
          <p:cNvPr id="6" name="Espace réservé du numéro de diapositive 5">
            <a:extLst>
              <a:ext uri="{FF2B5EF4-FFF2-40B4-BE49-F238E27FC236}">
                <a16:creationId xmlns:a16="http://schemas.microsoft.com/office/drawing/2014/main" id="{790F04C6-3B51-040F-D136-B1404149AE0E}"/>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40E64AE-7550-4E3C-81FE-B8D9F0F2EC08}" type="slidenum">
              <a:rPr lang="en-US" smtClean="0"/>
              <a:pPr>
                <a:spcAft>
                  <a:spcPts val="600"/>
                </a:spcAft>
              </a:pPr>
              <a:t>25</a:t>
            </a:fld>
            <a:endParaRPr lang="en-US"/>
          </a:p>
        </p:txBody>
      </p:sp>
      <p:sp>
        <p:nvSpPr>
          <p:cNvPr id="8" name="ZoneTexte 7">
            <a:extLst>
              <a:ext uri="{FF2B5EF4-FFF2-40B4-BE49-F238E27FC236}">
                <a16:creationId xmlns:a16="http://schemas.microsoft.com/office/drawing/2014/main" id="{743C939B-158C-895E-40D8-31CFD733FD36}"/>
              </a:ext>
            </a:extLst>
          </p:cNvPr>
          <p:cNvSpPr txBox="1"/>
          <p:nvPr/>
        </p:nvSpPr>
        <p:spPr>
          <a:xfrm>
            <a:off x="628650" y="171391"/>
            <a:ext cx="7632848" cy="523220"/>
          </a:xfrm>
          <a:prstGeom prst="rect">
            <a:avLst/>
          </a:prstGeom>
          <a:noFill/>
        </p:spPr>
        <p:txBody>
          <a:bodyPr wrap="square" rtlCol="0">
            <a:spAutoFit/>
          </a:bodyPr>
          <a:lstStyle/>
          <a:p>
            <a:pPr algn="ctr"/>
            <a:r>
              <a:rPr lang="fr-FR" sz="2800" b="1" dirty="0">
                <a:solidFill>
                  <a:schemeClr val="accent2"/>
                </a:solidFill>
              </a:rPr>
              <a:t>Vaccination IAHP – conséquences à l’abattoir</a:t>
            </a:r>
          </a:p>
        </p:txBody>
      </p:sp>
      <p:pic>
        <p:nvPicPr>
          <p:cNvPr id="2" name="Espace réservé du contenu 6">
            <a:extLst>
              <a:ext uri="{FF2B5EF4-FFF2-40B4-BE49-F238E27FC236}">
                <a16:creationId xmlns:a16="http://schemas.microsoft.com/office/drawing/2014/main" id="{6369C809-9043-0657-E16C-FAC94DC7E753}"/>
              </a:ext>
            </a:extLst>
          </p:cNvPr>
          <p:cNvPicPr>
            <a:picLocks noChangeAspect="1"/>
          </p:cNvPicPr>
          <p:nvPr/>
        </p:nvPicPr>
        <p:blipFill>
          <a:blip r:embed="rId2"/>
          <a:stretch>
            <a:fillRect/>
          </a:stretch>
        </p:blipFill>
        <p:spPr>
          <a:xfrm>
            <a:off x="457200" y="2357972"/>
            <a:ext cx="8404818" cy="1786023"/>
          </a:xfrm>
          <a:prstGeom prst="rect">
            <a:avLst/>
          </a:prstGeom>
          <a:noFill/>
        </p:spPr>
      </p:pic>
      <p:sp>
        <p:nvSpPr>
          <p:cNvPr id="9" name="Espace réservé du contenu 8">
            <a:extLst>
              <a:ext uri="{FF2B5EF4-FFF2-40B4-BE49-F238E27FC236}">
                <a16:creationId xmlns:a16="http://schemas.microsoft.com/office/drawing/2014/main" id="{54A3BAA1-1A5F-F137-8713-3821C4D15FCA}"/>
              </a:ext>
            </a:extLst>
          </p:cNvPr>
          <p:cNvSpPr>
            <a:spLocks noGrp="1"/>
          </p:cNvSpPr>
          <p:nvPr>
            <p:ph idx="1"/>
          </p:nvPr>
        </p:nvSpPr>
        <p:spPr>
          <a:xfrm>
            <a:off x="457200" y="1600201"/>
            <a:ext cx="8229600" cy="748679"/>
          </a:xfrm>
        </p:spPr>
        <p:txBody>
          <a:bodyPr>
            <a:normAutofit/>
          </a:bodyPr>
          <a:lstStyle/>
          <a:p>
            <a:r>
              <a:rPr lang="fr-FR" sz="2000" dirty="0"/>
              <a:t>Démarrage de la vaccination le 2 octobre 2023 sur l’ensemble du territoire français</a:t>
            </a:r>
          </a:p>
        </p:txBody>
      </p:sp>
      <p:sp>
        <p:nvSpPr>
          <p:cNvPr id="10" name="Espace réservé du contenu 8">
            <a:extLst>
              <a:ext uri="{FF2B5EF4-FFF2-40B4-BE49-F238E27FC236}">
                <a16:creationId xmlns:a16="http://schemas.microsoft.com/office/drawing/2014/main" id="{6127F406-1E5F-3E41-8D62-3E6C723B81A7}"/>
              </a:ext>
            </a:extLst>
          </p:cNvPr>
          <p:cNvSpPr txBox="1">
            <a:spLocks/>
          </p:cNvSpPr>
          <p:nvPr/>
        </p:nvSpPr>
        <p:spPr>
          <a:xfrm>
            <a:off x="330274" y="4437112"/>
            <a:ext cx="8229600" cy="19192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b="1" dirty="0"/>
              <a:t>Animaux à destination de l’abattage </a:t>
            </a:r>
            <a:r>
              <a:rPr lang="fr-FR" sz="2000" dirty="0">
                <a:sym typeface="Wingdings" panose="05000000000000000000" pitchFamily="2" charset="2"/>
              </a:rPr>
              <a:t> la fiche ICA remplace le certificat de vaccination. </a:t>
            </a:r>
            <a:r>
              <a:rPr lang="fr-FR" sz="2000" i="1" dirty="0">
                <a:sym typeface="Wingdings" panose="05000000000000000000" pitchFamily="2" charset="2"/>
              </a:rPr>
              <a:t>« La fiche ICA fait mention de ladite vaccination dans le cadre dédié aux traitements médicamenteux. »</a:t>
            </a:r>
            <a:endParaRPr lang="fr-FR" sz="2000" i="1" dirty="0"/>
          </a:p>
        </p:txBody>
      </p:sp>
    </p:spTree>
    <p:extLst>
      <p:ext uri="{BB962C8B-B14F-4D97-AF65-F5344CB8AC3E}">
        <p14:creationId xmlns:p14="http://schemas.microsoft.com/office/powerpoint/2010/main" val="547639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D49195-FB26-181D-EA3D-AEF227C5F386}"/>
              </a:ext>
            </a:extLst>
          </p:cNvPr>
          <p:cNvSpPr>
            <a:spLocks noGrp="1"/>
          </p:cNvSpPr>
          <p:nvPr>
            <p:ph type="title"/>
          </p:nvPr>
        </p:nvSpPr>
        <p:spPr>
          <a:xfrm>
            <a:off x="966428" y="286718"/>
            <a:ext cx="7421996" cy="1270074"/>
          </a:xfrm>
        </p:spPr>
        <p:txBody>
          <a:bodyPr>
            <a:noAutofit/>
          </a:bodyPr>
          <a:lstStyle/>
          <a:p>
            <a:r>
              <a:rPr lang="fr-FR" sz="3200" dirty="0">
                <a:solidFill>
                  <a:srgbClr val="FF0000"/>
                </a:solidFill>
              </a:rPr>
              <a:t>Résumé des mesures de mises à l’abri </a:t>
            </a:r>
            <a:r>
              <a:rPr lang="fr-FR" sz="3200" b="1" dirty="0">
                <a:solidFill>
                  <a:srgbClr val="FF0000"/>
                </a:solidFill>
              </a:rPr>
              <a:t>en élevage – </a:t>
            </a:r>
            <a:r>
              <a:rPr lang="fr-FR" sz="3200" dirty="0">
                <a:solidFill>
                  <a:srgbClr val="FF0000"/>
                </a:solidFill>
              </a:rPr>
              <a:t>arrêté IAHP du 25/09/2023</a:t>
            </a:r>
          </a:p>
        </p:txBody>
      </p:sp>
      <p:pic>
        <p:nvPicPr>
          <p:cNvPr id="8" name="Espace réservé du contenu 7">
            <a:extLst>
              <a:ext uri="{FF2B5EF4-FFF2-40B4-BE49-F238E27FC236}">
                <a16:creationId xmlns:a16="http://schemas.microsoft.com/office/drawing/2014/main" id="{8FD36A18-022B-4814-F900-EF74772D82A6}"/>
              </a:ext>
            </a:extLst>
          </p:cNvPr>
          <p:cNvPicPr>
            <a:picLocks noGrp="1" noChangeAspect="1"/>
          </p:cNvPicPr>
          <p:nvPr>
            <p:ph idx="1"/>
          </p:nvPr>
        </p:nvPicPr>
        <p:blipFill>
          <a:blip r:embed="rId2"/>
          <a:stretch>
            <a:fillRect/>
          </a:stretch>
        </p:blipFill>
        <p:spPr>
          <a:xfrm>
            <a:off x="1691680" y="1556792"/>
            <a:ext cx="5572589" cy="3430911"/>
          </a:xfrm>
        </p:spPr>
      </p:pic>
      <p:sp>
        <p:nvSpPr>
          <p:cNvPr id="4" name="Espace réservé de la date 3">
            <a:extLst>
              <a:ext uri="{FF2B5EF4-FFF2-40B4-BE49-F238E27FC236}">
                <a16:creationId xmlns:a16="http://schemas.microsoft.com/office/drawing/2014/main" id="{02399582-A3AB-4C5E-C4E5-529F91A762A5}"/>
              </a:ext>
            </a:extLst>
          </p:cNvPr>
          <p:cNvSpPr>
            <a:spLocks noGrp="1"/>
          </p:cNvSpPr>
          <p:nvPr>
            <p:ph type="dt" sz="half" idx="10"/>
          </p:nvPr>
        </p:nvSpPr>
        <p:spPr/>
        <p:txBody>
          <a:bodyPr/>
          <a:lstStyle/>
          <a:p>
            <a:fld id="{69A46E42-79CC-4820-AE59-764894D0E97E}" type="datetime1">
              <a:rPr lang="fr-FR" smtClean="0"/>
              <a:t>13/11/2024</a:t>
            </a:fld>
            <a:endParaRPr lang="fr-FR"/>
          </a:p>
        </p:txBody>
      </p:sp>
      <p:sp>
        <p:nvSpPr>
          <p:cNvPr id="6" name="Espace réservé du numéro de diapositive 5">
            <a:extLst>
              <a:ext uri="{FF2B5EF4-FFF2-40B4-BE49-F238E27FC236}">
                <a16:creationId xmlns:a16="http://schemas.microsoft.com/office/drawing/2014/main" id="{564AB1B6-E177-61C1-6B38-9238C541F364}"/>
              </a:ext>
            </a:extLst>
          </p:cNvPr>
          <p:cNvSpPr>
            <a:spLocks noGrp="1"/>
          </p:cNvSpPr>
          <p:nvPr>
            <p:ph type="sldNum" sz="quarter" idx="12"/>
          </p:nvPr>
        </p:nvSpPr>
        <p:spPr/>
        <p:txBody>
          <a:bodyPr/>
          <a:lstStyle/>
          <a:p>
            <a:fld id="{440E64AE-7550-4E3C-81FE-B8D9F0F2EC08}" type="slidenum">
              <a:rPr lang="fr-FR" smtClean="0"/>
              <a:t>26</a:t>
            </a:fld>
            <a:endParaRPr lang="fr-FR"/>
          </a:p>
        </p:txBody>
      </p:sp>
    </p:spTree>
    <p:extLst>
      <p:ext uri="{BB962C8B-B14F-4D97-AF65-F5344CB8AC3E}">
        <p14:creationId xmlns:p14="http://schemas.microsoft.com/office/powerpoint/2010/main" val="3955654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7E50C9FB-A18A-5EB8-8FC2-AFC4A63996D7}"/>
              </a:ext>
            </a:extLst>
          </p:cNvPr>
          <p:cNvPicPr>
            <a:picLocks noGrp="1" noChangeAspect="1"/>
          </p:cNvPicPr>
          <p:nvPr>
            <p:ph idx="1"/>
          </p:nvPr>
        </p:nvPicPr>
        <p:blipFill>
          <a:blip r:embed="rId2"/>
          <a:stretch>
            <a:fillRect/>
          </a:stretch>
        </p:blipFill>
        <p:spPr>
          <a:xfrm>
            <a:off x="0" y="1196752"/>
            <a:ext cx="9144000" cy="3223259"/>
          </a:xfrm>
          <a:prstGeom prst="rect">
            <a:avLst/>
          </a:prstGeom>
        </p:spPr>
      </p:pic>
      <p:sp>
        <p:nvSpPr>
          <p:cNvPr id="4" name="Espace réservé de la date 3">
            <a:extLst>
              <a:ext uri="{FF2B5EF4-FFF2-40B4-BE49-F238E27FC236}">
                <a16:creationId xmlns:a16="http://schemas.microsoft.com/office/drawing/2014/main" id="{0F01D249-9DCF-F542-3D96-22F1537DBDE4}"/>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69A46E42-79CC-4820-AE59-764894D0E97E}" type="datetime1">
              <a:rPr lang="en-US" smtClean="0"/>
              <a:pPr>
                <a:spcAft>
                  <a:spcPts val="600"/>
                </a:spcAft>
              </a:pPr>
              <a:t>11/13/2024</a:t>
            </a:fld>
            <a:endParaRPr lang="en-US"/>
          </a:p>
        </p:txBody>
      </p:sp>
      <p:sp>
        <p:nvSpPr>
          <p:cNvPr id="6" name="Espace réservé du numéro de diapositive 5">
            <a:extLst>
              <a:ext uri="{FF2B5EF4-FFF2-40B4-BE49-F238E27FC236}">
                <a16:creationId xmlns:a16="http://schemas.microsoft.com/office/drawing/2014/main" id="{01CEEC1D-1B76-EFCB-E9B1-B0BC4F5CB616}"/>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40E64AE-7550-4E3C-81FE-B8D9F0F2EC08}" type="slidenum">
              <a:rPr lang="en-US" smtClean="0"/>
              <a:pPr>
                <a:spcAft>
                  <a:spcPts val="600"/>
                </a:spcAft>
              </a:pPr>
              <a:t>27</a:t>
            </a:fld>
            <a:endParaRPr lang="en-US"/>
          </a:p>
        </p:txBody>
      </p:sp>
    </p:spTree>
    <p:extLst>
      <p:ext uri="{BB962C8B-B14F-4D97-AF65-F5344CB8AC3E}">
        <p14:creationId xmlns:p14="http://schemas.microsoft.com/office/powerpoint/2010/main" val="683721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3B503BA3-D4ED-9E37-59E6-953ED2FABE16}"/>
              </a:ext>
            </a:extLst>
          </p:cNvPr>
          <p:cNvPicPr>
            <a:picLocks noGrp="1" noChangeAspect="1"/>
          </p:cNvPicPr>
          <p:nvPr>
            <p:ph idx="1"/>
          </p:nvPr>
        </p:nvPicPr>
        <p:blipFill>
          <a:blip r:embed="rId2"/>
          <a:stretch>
            <a:fillRect/>
          </a:stretch>
        </p:blipFill>
        <p:spPr>
          <a:xfrm>
            <a:off x="107504" y="1268760"/>
            <a:ext cx="8821354" cy="3087472"/>
          </a:xfrm>
          <a:prstGeom prst="rect">
            <a:avLst/>
          </a:prstGeom>
        </p:spPr>
      </p:pic>
      <p:sp>
        <p:nvSpPr>
          <p:cNvPr id="4" name="Espace réservé de la date 3">
            <a:extLst>
              <a:ext uri="{FF2B5EF4-FFF2-40B4-BE49-F238E27FC236}">
                <a16:creationId xmlns:a16="http://schemas.microsoft.com/office/drawing/2014/main" id="{08E97D21-2AE3-8D39-F136-6AEB089B48AB}"/>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69A46E42-79CC-4820-AE59-764894D0E97E}" type="datetime1">
              <a:rPr lang="en-US" smtClean="0"/>
              <a:pPr>
                <a:spcAft>
                  <a:spcPts val="600"/>
                </a:spcAft>
              </a:pPr>
              <a:t>11/13/2024</a:t>
            </a:fld>
            <a:endParaRPr lang="en-US"/>
          </a:p>
        </p:txBody>
      </p:sp>
      <p:sp>
        <p:nvSpPr>
          <p:cNvPr id="6" name="Espace réservé du numéro de diapositive 5">
            <a:extLst>
              <a:ext uri="{FF2B5EF4-FFF2-40B4-BE49-F238E27FC236}">
                <a16:creationId xmlns:a16="http://schemas.microsoft.com/office/drawing/2014/main" id="{8AE20810-2397-633A-C364-156DD31EBF68}"/>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40E64AE-7550-4E3C-81FE-B8D9F0F2EC08}" type="slidenum">
              <a:rPr lang="en-US" smtClean="0"/>
              <a:pPr>
                <a:spcAft>
                  <a:spcPts val="600"/>
                </a:spcAft>
              </a:pPr>
              <a:t>28</a:t>
            </a:fld>
            <a:endParaRPr lang="en-US"/>
          </a:p>
        </p:txBody>
      </p:sp>
    </p:spTree>
    <p:extLst>
      <p:ext uri="{BB962C8B-B14F-4D97-AF65-F5344CB8AC3E}">
        <p14:creationId xmlns:p14="http://schemas.microsoft.com/office/powerpoint/2010/main" val="2575939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66498E8C-1733-166F-92BF-01677528C5A1}"/>
              </a:ext>
            </a:extLst>
          </p:cNvPr>
          <p:cNvPicPr>
            <a:picLocks noGrp="1" noChangeAspect="1"/>
          </p:cNvPicPr>
          <p:nvPr>
            <p:ph idx="1"/>
          </p:nvPr>
        </p:nvPicPr>
        <p:blipFill>
          <a:blip r:embed="rId2"/>
          <a:stretch>
            <a:fillRect/>
          </a:stretch>
        </p:blipFill>
        <p:spPr>
          <a:xfrm>
            <a:off x="179512" y="1412776"/>
            <a:ext cx="8586552" cy="3045993"/>
          </a:xfrm>
        </p:spPr>
      </p:pic>
      <p:sp>
        <p:nvSpPr>
          <p:cNvPr id="4" name="Espace réservé de la date 3">
            <a:extLst>
              <a:ext uri="{FF2B5EF4-FFF2-40B4-BE49-F238E27FC236}">
                <a16:creationId xmlns:a16="http://schemas.microsoft.com/office/drawing/2014/main" id="{175ADC26-2302-CC69-B941-2DA6289BF85D}"/>
              </a:ext>
            </a:extLst>
          </p:cNvPr>
          <p:cNvSpPr>
            <a:spLocks noGrp="1"/>
          </p:cNvSpPr>
          <p:nvPr>
            <p:ph type="dt" sz="half" idx="10"/>
          </p:nvPr>
        </p:nvSpPr>
        <p:spPr/>
        <p:txBody>
          <a:bodyPr/>
          <a:lstStyle/>
          <a:p>
            <a:fld id="{69A46E42-79CC-4820-AE59-764894D0E97E}" type="datetime1">
              <a:rPr lang="fr-FR" smtClean="0"/>
              <a:t>13/11/2024</a:t>
            </a:fld>
            <a:endParaRPr lang="fr-FR"/>
          </a:p>
        </p:txBody>
      </p:sp>
      <p:sp>
        <p:nvSpPr>
          <p:cNvPr id="6" name="Espace réservé du numéro de diapositive 5">
            <a:extLst>
              <a:ext uri="{FF2B5EF4-FFF2-40B4-BE49-F238E27FC236}">
                <a16:creationId xmlns:a16="http://schemas.microsoft.com/office/drawing/2014/main" id="{7BC2DBC4-5B73-6878-B40F-AAB9EADE5ABF}"/>
              </a:ext>
            </a:extLst>
          </p:cNvPr>
          <p:cNvSpPr>
            <a:spLocks noGrp="1"/>
          </p:cNvSpPr>
          <p:nvPr>
            <p:ph type="sldNum" sz="quarter" idx="12"/>
          </p:nvPr>
        </p:nvSpPr>
        <p:spPr/>
        <p:txBody>
          <a:bodyPr/>
          <a:lstStyle/>
          <a:p>
            <a:fld id="{440E64AE-7550-4E3C-81FE-B8D9F0F2EC08}" type="slidenum">
              <a:rPr lang="fr-FR" smtClean="0"/>
              <a:t>29</a:t>
            </a:fld>
            <a:endParaRPr lang="fr-FR"/>
          </a:p>
        </p:txBody>
      </p:sp>
    </p:spTree>
    <p:extLst>
      <p:ext uri="{BB962C8B-B14F-4D97-AF65-F5344CB8AC3E}">
        <p14:creationId xmlns:p14="http://schemas.microsoft.com/office/powerpoint/2010/main" val="1112951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chemeClr val="accent2"/>
                </a:solidFill>
              </a:rPr>
              <a:t>La réglementation Influenza Aviaire – OIE et Europe</a:t>
            </a:r>
          </a:p>
        </p:txBody>
      </p:sp>
      <p:sp>
        <p:nvSpPr>
          <p:cNvPr id="3" name="Espace réservé du contenu 2"/>
          <p:cNvSpPr>
            <a:spLocks noGrp="1"/>
          </p:cNvSpPr>
          <p:nvPr>
            <p:ph idx="1"/>
          </p:nvPr>
        </p:nvSpPr>
        <p:spPr/>
        <p:txBody>
          <a:bodyPr>
            <a:normAutofit fontScale="70000" lnSpcReduction="20000"/>
          </a:bodyPr>
          <a:lstStyle/>
          <a:p>
            <a:r>
              <a:rPr lang="fr-FR" dirty="0"/>
              <a:t>Code terrestre de l’OIE : </a:t>
            </a:r>
            <a:r>
              <a:rPr lang="fr-FR" dirty="0">
                <a:hlinkClick r:id="rId2"/>
              </a:rPr>
              <a:t>chapitre 10.4. </a:t>
            </a:r>
            <a:r>
              <a:rPr lang="fr-FR" i="1" dirty="0"/>
              <a:t>(modifié le 19/07/2021)</a:t>
            </a:r>
            <a:endParaRPr lang="fr-FR" i="1" dirty="0">
              <a:hlinkClick r:id="rId3"/>
            </a:endParaRPr>
          </a:p>
          <a:p>
            <a:pPr marL="0" indent="0">
              <a:buNone/>
            </a:pPr>
            <a:endParaRPr lang="fr-FR" dirty="0">
              <a:hlinkClick r:id="rId3"/>
            </a:endParaRPr>
          </a:p>
          <a:p>
            <a:r>
              <a:rPr lang="fr-FR" dirty="0">
                <a:hlinkClick r:id="rId4"/>
              </a:rPr>
              <a:t>Règlement délégué (UE) 2020/687 </a:t>
            </a:r>
            <a:r>
              <a:rPr lang="fr-FR" dirty="0"/>
              <a:t>de la Commission du 17 décembre 2019 complétant le règlement (UE) 2016/429 du Parlement européen et du Conseil en ce qui concerne les règles relatives à la prévention de certaines maladies répertoriées et à la lutte contre celles-ci</a:t>
            </a:r>
          </a:p>
          <a:p>
            <a:endParaRPr lang="fr-FR" dirty="0"/>
          </a:p>
          <a:p>
            <a:r>
              <a:rPr lang="fr-FR" dirty="0">
                <a:hlinkClick r:id="rId5"/>
              </a:rPr>
              <a:t>Règlement délégué (UE) 2020/689 </a:t>
            </a:r>
            <a:r>
              <a:rPr lang="fr-FR" dirty="0"/>
              <a:t>de la Commission du 17 décembre 2019 complétant le règlement (UE) 2016/429 du Parlement européen et du Conseil en ce qui concerne les règles applicables à la surveillance, aux programmes d’éradication et au statut «indemne» de certaines maladies répertoriées et émergentes</a:t>
            </a:r>
          </a:p>
          <a:p>
            <a:endParaRPr lang="fr-FR" dirty="0"/>
          </a:p>
        </p:txBody>
      </p:sp>
      <p:sp>
        <p:nvSpPr>
          <p:cNvPr id="4" name="Espace réservé de la date 3"/>
          <p:cNvSpPr>
            <a:spLocks noGrp="1"/>
          </p:cNvSpPr>
          <p:nvPr>
            <p:ph type="dt" sz="half" idx="10"/>
          </p:nvPr>
        </p:nvSpPr>
        <p:spPr/>
        <p:txBody>
          <a:bodyPr/>
          <a:lstStyle/>
          <a:p>
            <a:fld id="{0B458550-EC6E-4740-821F-A7687AEFF4DA}" type="datetime1">
              <a:rPr lang="fr-FR" smtClean="0"/>
              <a:t>13/11/2024</a:t>
            </a:fld>
            <a:endParaRPr lang="fr-F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3</a:t>
            </a:fld>
            <a:endParaRPr lang="fr-FR"/>
          </a:p>
        </p:txBody>
      </p:sp>
    </p:spTree>
    <p:extLst>
      <p:ext uri="{BB962C8B-B14F-4D97-AF65-F5344CB8AC3E}">
        <p14:creationId xmlns:p14="http://schemas.microsoft.com/office/powerpoint/2010/main" val="752604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0C749E80-E3A7-AE00-FF6C-508DCF364B4C}"/>
              </a:ext>
            </a:extLst>
          </p:cNvPr>
          <p:cNvPicPr>
            <a:picLocks noGrp="1" noChangeAspect="1"/>
          </p:cNvPicPr>
          <p:nvPr>
            <p:ph idx="1"/>
          </p:nvPr>
        </p:nvPicPr>
        <p:blipFill>
          <a:blip r:embed="rId2"/>
          <a:stretch>
            <a:fillRect/>
          </a:stretch>
        </p:blipFill>
        <p:spPr>
          <a:xfrm>
            <a:off x="0" y="1268760"/>
            <a:ext cx="9022244" cy="2751785"/>
          </a:xfrm>
          <a:prstGeom prst="rect">
            <a:avLst/>
          </a:prstGeom>
        </p:spPr>
      </p:pic>
      <p:sp>
        <p:nvSpPr>
          <p:cNvPr id="4" name="Espace réservé de la date 3">
            <a:extLst>
              <a:ext uri="{FF2B5EF4-FFF2-40B4-BE49-F238E27FC236}">
                <a16:creationId xmlns:a16="http://schemas.microsoft.com/office/drawing/2014/main" id="{C9BFDA79-BD2D-D297-30BD-A695FF079521}"/>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69A46E42-79CC-4820-AE59-764894D0E97E}" type="datetime1">
              <a:rPr lang="en-US" smtClean="0"/>
              <a:pPr>
                <a:spcAft>
                  <a:spcPts val="600"/>
                </a:spcAft>
              </a:pPr>
              <a:t>11/13/2024</a:t>
            </a:fld>
            <a:endParaRPr lang="en-US"/>
          </a:p>
        </p:txBody>
      </p:sp>
      <p:sp>
        <p:nvSpPr>
          <p:cNvPr id="6" name="Espace réservé du numéro de diapositive 5">
            <a:extLst>
              <a:ext uri="{FF2B5EF4-FFF2-40B4-BE49-F238E27FC236}">
                <a16:creationId xmlns:a16="http://schemas.microsoft.com/office/drawing/2014/main" id="{3E47E35E-95E2-DADC-1B8C-FA66CC997E32}"/>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40E64AE-7550-4E3C-81FE-B8D9F0F2EC08}" type="slidenum">
              <a:rPr lang="en-US" smtClean="0"/>
              <a:pPr>
                <a:spcAft>
                  <a:spcPts val="600"/>
                </a:spcAft>
              </a:pPr>
              <a:t>30</a:t>
            </a:fld>
            <a:endParaRPr lang="en-US"/>
          </a:p>
        </p:txBody>
      </p:sp>
    </p:spTree>
    <p:extLst>
      <p:ext uri="{BB962C8B-B14F-4D97-AF65-F5344CB8AC3E}">
        <p14:creationId xmlns:p14="http://schemas.microsoft.com/office/powerpoint/2010/main" val="3376112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729AAC50-9AD3-7DB5-19B2-BB2321DDDBDD}"/>
              </a:ext>
            </a:extLst>
          </p:cNvPr>
          <p:cNvPicPr>
            <a:picLocks noGrp="1" noChangeAspect="1"/>
          </p:cNvPicPr>
          <p:nvPr>
            <p:ph idx="1"/>
          </p:nvPr>
        </p:nvPicPr>
        <p:blipFill>
          <a:blip r:embed="rId2"/>
          <a:stretch>
            <a:fillRect/>
          </a:stretch>
        </p:blipFill>
        <p:spPr>
          <a:xfrm>
            <a:off x="251520" y="1412776"/>
            <a:ext cx="8409880" cy="2880382"/>
          </a:xfrm>
          <a:prstGeom prst="rect">
            <a:avLst/>
          </a:prstGeom>
        </p:spPr>
      </p:pic>
      <p:sp>
        <p:nvSpPr>
          <p:cNvPr id="4" name="Espace réservé de la date 3">
            <a:extLst>
              <a:ext uri="{FF2B5EF4-FFF2-40B4-BE49-F238E27FC236}">
                <a16:creationId xmlns:a16="http://schemas.microsoft.com/office/drawing/2014/main" id="{31288161-ECD8-296F-69FC-47FB3B3D31B2}"/>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69A46E42-79CC-4820-AE59-764894D0E97E}" type="datetime1">
              <a:rPr lang="en-US" smtClean="0"/>
              <a:pPr>
                <a:spcAft>
                  <a:spcPts val="600"/>
                </a:spcAft>
              </a:pPr>
              <a:t>11/13/2024</a:t>
            </a:fld>
            <a:endParaRPr lang="en-US"/>
          </a:p>
        </p:txBody>
      </p:sp>
      <p:sp>
        <p:nvSpPr>
          <p:cNvPr id="6" name="Espace réservé du numéro de diapositive 5">
            <a:extLst>
              <a:ext uri="{FF2B5EF4-FFF2-40B4-BE49-F238E27FC236}">
                <a16:creationId xmlns:a16="http://schemas.microsoft.com/office/drawing/2014/main" id="{0DF8BB54-D011-8E10-6488-A0C0072EF541}"/>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40E64AE-7550-4E3C-81FE-B8D9F0F2EC08}" type="slidenum">
              <a:rPr lang="en-US" smtClean="0"/>
              <a:pPr>
                <a:spcAft>
                  <a:spcPts val="600"/>
                </a:spcAft>
              </a:pPr>
              <a:t>31</a:t>
            </a:fld>
            <a:endParaRPr lang="en-US"/>
          </a:p>
        </p:txBody>
      </p:sp>
    </p:spTree>
    <p:extLst>
      <p:ext uri="{BB962C8B-B14F-4D97-AF65-F5344CB8AC3E}">
        <p14:creationId xmlns:p14="http://schemas.microsoft.com/office/powerpoint/2010/main" val="3472402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2B21CA3C-72C0-1C5D-40A8-CFF18A034C2D}"/>
              </a:ext>
            </a:extLst>
          </p:cNvPr>
          <p:cNvPicPr>
            <a:picLocks noGrp="1" noChangeAspect="1"/>
          </p:cNvPicPr>
          <p:nvPr>
            <p:ph idx="1"/>
          </p:nvPr>
        </p:nvPicPr>
        <p:blipFill>
          <a:blip r:embed="rId2"/>
          <a:stretch>
            <a:fillRect/>
          </a:stretch>
        </p:blipFill>
        <p:spPr>
          <a:xfrm>
            <a:off x="1141710" y="253083"/>
            <a:ext cx="6860579" cy="5076828"/>
          </a:xfrm>
          <a:prstGeom prst="rect">
            <a:avLst/>
          </a:prstGeom>
        </p:spPr>
      </p:pic>
      <p:sp>
        <p:nvSpPr>
          <p:cNvPr id="4" name="Espace réservé de la date 3">
            <a:extLst>
              <a:ext uri="{FF2B5EF4-FFF2-40B4-BE49-F238E27FC236}">
                <a16:creationId xmlns:a16="http://schemas.microsoft.com/office/drawing/2014/main" id="{33137484-A984-726D-1DD1-37676D72CC27}"/>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69A46E42-79CC-4820-AE59-764894D0E97E}" type="datetime1">
              <a:rPr lang="en-US" smtClean="0"/>
              <a:pPr>
                <a:spcAft>
                  <a:spcPts val="600"/>
                </a:spcAft>
              </a:pPr>
              <a:t>11/13/2024</a:t>
            </a:fld>
            <a:endParaRPr lang="en-US"/>
          </a:p>
        </p:txBody>
      </p:sp>
      <p:sp>
        <p:nvSpPr>
          <p:cNvPr id="6" name="Espace réservé du numéro de diapositive 5">
            <a:extLst>
              <a:ext uri="{FF2B5EF4-FFF2-40B4-BE49-F238E27FC236}">
                <a16:creationId xmlns:a16="http://schemas.microsoft.com/office/drawing/2014/main" id="{E2EE41E8-447B-3DBD-9F58-3EFF2B73F243}"/>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40E64AE-7550-4E3C-81FE-B8D9F0F2EC08}" type="slidenum">
              <a:rPr lang="en-US" smtClean="0"/>
              <a:pPr>
                <a:spcAft>
                  <a:spcPts val="600"/>
                </a:spcAft>
              </a:pPr>
              <a:t>32</a:t>
            </a:fld>
            <a:endParaRPr lang="en-US"/>
          </a:p>
        </p:txBody>
      </p:sp>
    </p:spTree>
    <p:extLst>
      <p:ext uri="{BB962C8B-B14F-4D97-AF65-F5344CB8AC3E}">
        <p14:creationId xmlns:p14="http://schemas.microsoft.com/office/powerpoint/2010/main" val="61486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a:solidFill>
                  <a:schemeClr val="accent2"/>
                </a:solidFill>
              </a:rPr>
              <a:t>La réglementation Influenza Aviaire – France </a:t>
            </a:r>
            <a:r>
              <a:rPr lang="fr-FR" sz="2000" dirty="0"/>
              <a:t>(principaux Arrêtés)</a:t>
            </a:r>
          </a:p>
        </p:txBody>
      </p:sp>
      <p:sp>
        <p:nvSpPr>
          <p:cNvPr id="3" name="Espace réservé du contenu 2"/>
          <p:cNvSpPr>
            <a:spLocks noGrp="1"/>
          </p:cNvSpPr>
          <p:nvPr>
            <p:ph idx="1"/>
          </p:nvPr>
        </p:nvSpPr>
        <p:spPr>
          <a:xfrm>
            <a:off x="457200" y="1600201"/>
            <a:ext cx="8579296" cy="4756150"/>
          </a:xfrm>
        </p:spPr>
        <p:txBody>
          <a:bodyPr>
            <a:normAutofit/>
          </a:bodyPr>
          <a:lstStyle/>
          <a:p>
            <a:r>
              <a:rPr lang="fr-FR" sz="2000" dirty="0">
                <a:effectLst/>
                <a:latin typeface="Calibri" panose="020F0502020204030204" pitchFamily="34" charset="0"/>
                <a:ea typeface="Times New Roman" panose="02020603050405020304" pitchFamily="18" charset="0"/>
                <a:hlinkClick r:id="rId2"/>
              </a:rPr>
              <a:t>L’arrêté du 25 septembre 2023 </a:t>
            </a:r>
            <a:r>
              <a:rPr lang="fr-FR" sz="2000" dirty="0">
                <a:effectLst/>
                <a:latin typeface="Calibri" panose="020F0502020204030204" pitchFamily="34" charset="0"/>
                <a:ea typeface="Times New Roman" panose="02020603050405020304" pitchFamily="18" charset="0"/>
              </a:rPr>
              <a:t>abrogeant les </a:t>
            </a:r>
            <a:r>
              <a:rPr lang="fr-FR" sz="2000" dirty="0">
                <a:effectLst/>
                <a:latin typeface="+mj-lt"/>
                <a:ea typeface="Times New Roman" panose="02020603050405020304" pitchFamily="18" charset="0"/>
              </a:rPr>
              <a:t>anciens arrêtés </a:t>
            </a:r>
            <a:r>
              <a:rPr lang="fr-FR" sz="2000" b="0" i="0" dirty="0">
                <a:effectLst/>
                <a:highlight>
                  <a:srgbClr val="FFFFFF"/>
                </a:highlight>
                <a:latin typeface="+mj-lt"/>
              </a:rPr>
              <a:t>relatif</a:t>
            </a:r>
            <a:r>
              <a:rPr lang="fr-FR" sz="2000" dirty="0">
                <a:highlight>
                  <a:srgbClr val="FFFFFF"/>
                </a:highlight>
                <a:latin typeface="+mj-lt"/>
              </a:rPr>
              <a:t>s </a:t>
            </a:r>
            <a:r>
              <a:rPr lang="fr-FR" sz="2000" b="0" i="0" dirty="0">
                <a:effectLst/>
                <a:highlight>
                  <a:srgbClr val="FFFFFF"/>
                </a:highlight>
                <a:latin typeface="+mj-lt"/>
              </a:rPr>
              <a:t>aux mesures de surveillance, de prévention, de lutte et de vaccination contre l'influenza aviaire hautement pathogène (IAHP)</a:t>
            </a:r>
            <a:endParaRPr lang="fr-FR" sz="2000" dirty="0">
              <a:effectLst/>
              <a:latin typeface="Calibri" panose="020F0502020204030204" pitchFamily="34" charset="0"/>
              <a:ea typeface="Calibri" panose="020F0502020204030204" pitchFamily="34" charset="0"/>
            </a:endParaRPr>
          </a:p>
          <a:p>
            <a:pPr marL="0" indent="0">
              <a:buNone/>
            </a:pPr>
            <a:endParaRPr lang="fr-FR" sz="2000" dirty="0"/>
          </a:p>
          <a:p>
            <a:r>
              <a:rPr lang="fr-FR" sz="2000" dirty="0">
                <a:hlinkClick r:id="rId3"/>
              </a:rPr>
              <a:t>Arrêté du 29 septembre 2021 </a:t>
            </a:r>
            <a:r>
              <a:rPr lang="fr-FR" sz="2000" dirty="0"/>
              <a:t>relatif aux </a:t>
            </a:r>
            <a:r>
              <a:rPr lang="fr-FR" sz="2000" b="1" dirty="0"/>
              <a:t>mesures de biosécurité </a:t>
            </a:r>
            <a:r>
              <a:rPr lang="fr-FR" sz="2000" dirty="0"/>
              <a:t>applicables par les opérateurs et les professionnels liés aux animaux dans les établissements détenant des volailles ou des oiseaux captifs dans le cadre de la prévention des maladies animales transmissibles aux animaux ou aux êtres humains</a:t>
            </a:r>
          </a:p>
        </p:txBody>
      </p:sp>
      <p:sp>
        <p:nvSpPr>
          <p:cNvPr id="4" name="Espace réservé de la date 3"/>
          <p:cNvSpPr>
            <a:spLocks noGrp="1"/>
          </p:cNvSpPr>
          <p:nvPr>
            <p:ph type="dt" sz="half" idx="10"/>
          </p:nvPr>
        </p:nvSpPr>
        <p:spPr/>
        <p:txBody>
          <a:bodyPr/>
          <a:lstStyle/>
          <a:p>
            <a:fld id="{1FE624A1-937A-48F3-95E5-4DD98A9B0D6B}" type="datetime1">
              <a:rPr lang="fr-FR" smtClean="0"/>
              <a:t>13/11/2024</a:t>
            </a:fld>
            <a:endParaRPr lang="fr-F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4</a:t>
            </a:fld>
            <a:endParaRPr lang="fr-FR"/>
          </a:p>
        </p:txBody>
      </p:sp>
    </p:spTree>
    <p:extLst>
      <p:ext uri="{BB962C8B-B14F-4D97-AF65-F5344CB8AC3E}">
        <p14:creationId xmlns:p14="http://schemas.microsoft.com/office/powerpoint/2010/main" val="3718880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634082"/>
          </a:xfrm>
        </p:spPr>
        <p:txBody>
          <a:bodyPr>
            <a:normAutofit/>
          </a:bodyPr>
          <a:lstStyle/>
          <a:p>
            <a:r>
              <a:rPr lang="fr-FR" sz="3200" dirty="0">
                <a:solidFill>
                  <a:schemeClr val="accent2"/>
                </a:solidFill>
              </a:rPr>
              <a:t>Liens utiles - </a:t>
            </a:r>
            <a:r>
              <a:rPr lang="fr-FR" sz="3200" b="1" dirty="0">
                <a:solidFill>
                  <a:schemeClr val="accent2"/>
                </a:solidFill>
              </a:rPr>
              <a:t>mesures de biosécurité</a:t>
            </a:r>
          </a:p>
        </p:txBody>
      </p:sp>
      <p:sp>
        <p:nvSpPr>
          <p:cNvPr id="3" name="Espace réservé du contenu 2"/>
          <p:cNvSpPr>
            <a:spLocks noGrp="1"/>
          </p:cNvSpPr>
          <p:nvPr>
            <p:ph idx="1"/>
          </p:nvPr>
        </p:nvSpPr>
        <p:spPr>
          <a:xfrm>
            <a:off x="539552" y="1124744"/>
            <a:ext cx="8229600" cy="5231607"/>
          </a:xfrm>
        </p:spPr>
        <p:txBody>
          <a:bodyPr>
            <a:noAutofit/>
          </a:bodyPr>
          <a:lstStyle/>
          <a:p>
            <a:r>
              <a:rPr lang="fr-FR" sz="1800" dirty="0"/>
              <a:t>Voici un lien vers les </a:t>
            </a:r>
            <a:r>
              <a:rPr lang="fr-FR" sz="1800" b="1" dirty="0">
                <a:solidFill>
                  <a:schemeClr val="accent2"/>
                </a:solidFill>
              </a:rPr>
              <a:t>fiches de biosécurité en élevage </a:t>
            </a:r>
            <a:r>
              <a:rPr lang="fr-FR" sz="1800" dirty="0"/>
              <a:t>(site de l’ITAVI) : </a:t>
            </a:r>
            <a:r>
              <a:rPr lang="fr-FR" sz="1800" u="sng" dirty="0">
                <a:hlinkClick r:id="rId2"/>
              </a:rPr>
              <a:t>http://influenza.itavi.asso.fr/</a:t>
            </a:r>
            <a:r>
              <a:rPr lang="fr-FR" sz="1800" dirty="0"/>
              <a:t> </a:t>
            </a:r>
          </a:p>
          <a:p>
            <a:endParaRPr lang="fr-FR" sz="1800" dirty="0"/>
          </a:p>
          <a:p>
            <a:r>
              <a:rPr lang="fr-FR" sz="1800" b="1" dirty="0">
                <a:solidFill>
                  <a:schemeClr val="accent2"/>
                </a:solidFill>
              </a:rPr>
              <a:t>Pendant le transport</a:t>
            </a:r>
          </a:p>
          <a:p>
            <a:pPr marL="0" indent="0">
              <a:buNone/>
            </a:pPr>
            <a:r>
              <a:rPr lang="fr-FR" sz="1800" dirty="0">
                <a:hlinkClick r:id="rId3"/>
              </a:rPr>
              <a:t>Instruction technique 2020-517 </a:t>
            </a:r>
            <a:r>
              <a:rPr lang="fr-FR" sz="1800" b="1" dirty="0"/>
              <a:t>Biosécurité au cours du transport </a:t>
            </a:r>
            <a:r>
              <a:rPr lang="fr-FR" sz="1800" dirty="0"/>
              <a:t>d'oiseaux ou de suidés – inspection</a:t>
            </a:r>
          </a:p>
          <a:p>
            <a:pPr marL="0" indent="0">
              <a:buNone/>
            </a:pPr>
            <a:r>
              <a:rPr lang="fr-FR" sz="1800" dirty="0"/>
              <a:t>	</a:t>
            </a:r>
            <a:r>
              <a:rPr lang="fr-FR" sz="1600" dirty="0"/>
              <a:t>- Modifiée par </a:t>
            </a:r>
            <a:r>
              <a:rPr lang="fr-FR" sz="1600" dirty="0">
                <a:hlinkClick r:id="rId4"/>
              </a:rPr>
              <a:t>Instruction technique 2023-787 </a:t>
            </a:r>
            <a:endParaRPr lang="fr-FR" sz="1600" dirty="0"/>
          </a:p>
          <a:p>
            <a:pPr marL="0" indent="0">
              <a:buNone/>
            </a:pPr>
            <a:endParaRPr lang="fr-FR" sz="1800" dirty="0"/>
          </a:p>
          <a:p>
            <a:r>
              <a:rPr lang="fr-FR" sz="1800" b="1" dirty="0">
                <a:solidFill>
                  <a:schemeClr val="accent2"/>
                </a:solidFill>
              </a:rPr>
              <a:t>En élevage</a:t>
            </a:r>
          </a:p>
          <a:p>
            <a:pPr marL="0" indent="0">
              <a:buNone/>
            </a:pPr>
            <a:r>
              <a:rPr lang="fr-FR" sz="1800" dirty="0">
                <a:hlinkClick r:id="rId5"/>
              </a:rPr>
              <a:t>Instruction technique 2018-549 </a:t>
            </a:r>
            <a:r>
              <a:rPr lang="fr-FR" sz="1800" dirty="0"/>
              <a:t>Modalités d'application des </a:t>
            </a:r>
            <a:r>
              <a:rPr lang="fr-FR" sz="1800" b="1" dirty="0"/>
              <a:t>mesures de biosécurité dans les exploitations</a:t>
            </a:r>
            <a:r>
              <a:rPr lang="fr-FR" sz="1800" dirty="0"/>
              <a:t> de volailles ainsi que les contrôles de leur bonne application</a:t>
            </a:r>
          </a:p>
          <a:p>
            <a:pPr lvl="1"/>
            <a:r>
              <a:rPr lang="fr-FR" sz="1600" dirty="0"/>
              <a:t>Modifiée par </a:t>
            </a:r>
            <a:r>
              <a:rPr lang="fr-FR" sz="1600" dirty="0">
                <a:hlinkClick r:id="rId6"/>
              </a:rPr>
              <a:t>l'instruction 2018-839</a:t>
            </a:r>
            <a:endParaRPr lang="fr-FR" sz="1600" dirty="0"/>
          </a:p>
          <a:p>
            <a:pPr marL="0" indent="0">
              <a:buNone/>
            </a:pPr>
            <a:endParaRPr lang="fr-FR" sz="1800" dirty="0">
              <a:hlinkClick r:id="rId7"/>
            </a:endParaRPr>
          </a:p>
          <a:p>
            <a:pPr marL="0" indent="0">
              <a:buNone/>
            </a:pPr>
            <a:r>
              <a:rPr lang="fr-FR" sz="1800" dirty="0">
                <a:hlinkClick r:id="rId7"/>
              </a:rPr>
              <a:t>L’instruction Technique 2023-242</a:t>
            </a:r>
            <a:r>
              <a:rPr lang="fr-FR" sz="1800" dirty="0"/>
              <a:t> Biosécurité - </a:t>
            </a:r>
            <a:r>
              <a:rPr lang="fr-FR" sz="1800" b="1" dirty="0"/>
              <a:t>Conditions de mise à l'abri </a:t>
            </a:r>
            <a:r>
              <a:rPr lang="fr-FR" sz="1800" dirty="0"/>
              <a:t>de volailles en élevage commercial</a:t>
            </a:r>
          </a:p>
          <a:p>
            <a:pPr lvl="1"/>
            <a:r>
              <a:rPr lang="fr-FR" sz="1600" dirty="0"/>
              <a:t>L’ancienne version :  (</a:t>
            </a:r>
            <a:r>
              <a:rPr lang="fr-FR" sz="1600" dirty="0">
                <a:hlinkClick r:id="rId8"/>
              </a:rPr>
              <a:t>Instruction technique 2023-424</a:t>
            </a:r>
            <a:r>
              <a:rPr lang="fr-FR" sz="1600" dirty="0"/>
              <a:t>) </a:t>
            </a:r>
            <a:endParaRPr lang="fr-FR" sz="1800" dirty="0"/>
          </a:p>
          <a:p>
            <a:endParaRPr lang="fr-FR" sz="1800" dirty="0"/>
          </a:p>
        </p:txBody>
      </p:sp>
      <p:sp>
        <p:nvSpPr>
          <p:cNvPr id="4" name="Espace réservé de la date 3"/>
          <p:cNvSpPr>
            <a:spLocks noGrp="1"/>
          </p:cNvSpPr>
          <p:nvPr>
            <p:ph type="dt" sz="half" idx="10"/>
          </p:nvPr>
        </p:nvSpPr>
        <p:spPr/>
        <p:txBody>
          <a:bodyPr/>
          <a:lstStyle/>
          <a:p>
            <a:fld id="{3ADE792F-151E-4D52-9287-97672F652D41}" type="datetime1">
              <a:rPr lang="fr-FR" smtClean="0"/>
              <a:t>13/11/2024</a:t>
            </a:fld>
            <a:endParaRPr lang="fr-FR" dirty="0"/>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5</a:t>
            </a:fld>
            <a:endParaRPr lang="fr-FR" dirty="0"/>
          </a:p>
        </p:txBody>
      </p:sp>
    </p:spTree>
    <p:extLst>
      <p:ext uri="{BB962C8B-B14F-4D97-AF65-F5344CB8AC3E}">
        <p14:creationId xmlns:p14="http://schemas.microsoft.com/office/powerpoint/2010/main" val="4081358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2967B4-CF51-491E-A6D8-394BD97AFDCC}"/>
              </a:ext>
            </a:extLst>
          </p:cNvPr>
          <p:cNvSpPr>
            <a:spLocks noGrp="1"/>
          </p:cNvSpPr>
          <p:nvPr>
            <p:ph type="title"/>
          </p:nvPr>
        </p:nvSpPr>
        <p:spPr/>
        <p:txBody>
          <a:bodyPr>
            <a:noAutofit/>
          </a:bodyPr>
          <a:lstStyle/>
          <a:p>
            <a:r>
              <a:rPr lang="fr-FR" sz="3200" dirty="0">
                <a:solidFill>
                  <a:schemeClr val="accent2"/>
                </a:solidFill>
              </a:rPr>
              <a:t>Liens utiles – </a:t>
            </a:r>
            <a:r>
              <a:rPr lang="fr-FR" sz="3200" b="1" dirty="0">
                <a:solidFill>
                  <a:schemeClr val="accent2"/>
                </a:solidFill>
              </a:rPr>
              <a:t>surveillance de la situation IA</a:t>
            </a:r>
            <a:endParaRPr lang="fr-FR" sz="3200" dirty="0">
              <a:solidFill>
                <a:schemeClr val="accent2"/>
              </a:solidFill>
            </a:endParaRPr>
          </a:p>
        </p:txBody>
      </p:sp>
      <p:sp>
        <p:nvSpPr>
          <p:cNvPr id="3" name="Espace réservé du contenu 2">
            <a:extLst>
              <a:ext uri="{FF2B5EF4-FFF2-40B4-BE49-F238E27FC236}">
                <a16:creationId xmlns:a16="http://schemas.microsoft.com/office/drawing/2014/main" id="{7C1E2E90-56EE-40CF-914B-42852DC7A6EC}"/>
              </a:ext>
            </a:extLst>
          </p:cNvPr>
          <p:cNvSpPr>
            <a:spLocks noGrp="1"/>
          </p:cNvSpPr>
          <p:nvPr>
            <p:ph idx="1"/>
          </p:nvPr>
        </p:nvSpPr>
        <p:spPr>
          <a:xfrm>
            <a:off x="457200" y="1600201"/>
            <a:ext cx="8229600" cy="4756150"/>
          </a:xfrm>
        </p:spPr>
        <p:txBody>
          <a:bodyPr>
            <a:normAutofit/>
          </a:bodyPr>
          <a:lstStyle/>
          <a:p>
            <a:r>
              <a:rPr lang="fr-FR" sz="2600" dirty="0">
                <a:hlinkClick r:id="rId2"/>
              </a:rPr>
              <a:t>Note de service 2015-1145 </a:t>
            </a:r>
            <a:r>
              <a:rPr lang="fr-FR" sz="2600" dirty="0"/>
              <a:t>modalités de la </a:t>
            </a:r>
            <a:r>
              <a:rPr lang="fr-FR" sz="2600" b="1" dirty="0"/>
              <a:t>surveillance événementielle </a:t>
            </a:r>
            <a:r>
              <a:rPr lang="fr-FR" sz="2600" dirty="0"/>
              <a:t>de l'influenza aviaire hautement pathogène chez les oiseaux domestiques</a:t>
            </a:r>
          </a:p>
          <a:p>
            <a:endParaRPr lang="fr-FR" dirty="0"/>
          </a:p>
        </p:txBody>
      </p:sp>
      <p:sp>
        <p:nvSpPr>
          <p:cNvPr id="4" name="Espace réservé de la date 3">
            <a:extLst>
              <a:ext uri="{FF2B5EF4-FFF2-40B4-BE49-F238E27FC236}">
                <a16:creationId xmlns:a16="http://schemas.microsoft.com/office/drawing/2014/main" id="{2482DA8C-2B49-4D63-AD87-75B9FABC79E5}"/>
              </a:ext>
            </a:extLst>
          </p:cNvPr>
          <p:cNvSpPr>
            <a:spLocks noGrp="1"/>
          </p:cNvSpPr>
          <p:nvPr>
            <p:ph type="dt" sz="half" idx="10"/>
          </p:nvPr>
        </p:nvSpPr>
        <p:spPr/>
        <p:txBody>
          <a:bodyPr/>
          <a:lstStyle/>
          <a:p>
            <a:fld id="{69A46E42-79CC-4820-AE59-764894D0E97E}" type="datetime1">
              <a:rPr lang="fr-FR" smtClean="0"/>
              <a:t>13/11/2024</a:t>
            </a:fld>
            <a:endParaRPr lang="fr-FR"/>
          </a:p>
        </p:txBody>
      </p:sp>
      <p:sp>
        <p:nvSpPr>
          <p:cNvPr id="5" name="Espace réservé du pied de page 4">
            <a:extLst>
              <a:ext uri="{FF2B5EF4-FFF2-40B4-BE49-F238E27FC236}">
                <a16:creationId xmlns:a16="http://schemas.microsoft.com/office/drawing/2014/main" id="{5A93BFF5-F6B5-47B3-9688-CA118A1DBC25}"/>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0CE8E0C3-FFAC-4AA1-933C-59E86B83BC3A}"/>
              </a:ext>
            </a:extLst>
          </p:cNvPr>
          <p:cNvSpPr>
            <a:spLocks noGrp="1"/>
          </p:cNvSpPr>
          <p:nvPr>
            <p:ph type="sldNum" sz="quarter" idx="12"/>
          </p:nvPr>
        </p:nvSpPr>
        <p:spPr/>
        <p:txBody>
          <a:bodyPr/>
          <a:lstStyle/>
          <a:p>
            <a:fld id="{440E64AE-7550-4E3C-81FE-B8D9F0F2EC08}" type="slidenum">
              <a:rPr lang="fr-FR" smtClean="0"/>
              <a:t>6</a:t>
            </a:fld>
            <a:endParaRPr lang="fr-FR"/>
          </a:p>
        </p:txBody>
      </p:sp>
    </p:spTree>
    <p:extLst>
      <p:ext uri="{BB962C8B-B14F-4D97-AF65-F5344CB8AC3E}">
        <p14:creationId xmlns:p14="http://schemas.microsoft.com/office/powerpoint/2010/main" val="1819691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302C37-4362-465B-A517-FDDA60861579}"/>
              </a:ext>
            </a:extLst>
          </p:cNvPr>
          <p:cNvSpPr>
            <a:spLocks noGrp="1"/>
          </p:cNvSpPr>
          <p:nvPr>
            <p:ph type="title"/>
          </p:nvPr>
        </p:nvSpPr>
        <p:spPr/>
        <p:txBody>
          <a:bodyPr>
            <a:noAutofit/>
          </a:bodyPr>
          <a:lstStyle/>
          <a:p>
            <a:r>
              <a:rPr lang="fr-FR" sz="3200" dirty="0">
                <a:solidFill>
                  <a:schemeClr val="accent2"/>
                </a:solidFill>
              </a:rPr>
              <a:t>Liens utiles - </a:t>
            </a:r>
            <a:r>
              <a:rPr lang="fr-FR" sz="3200" b="1" dirty="0">
                <a:solidFill>
                  <a:schemeClr val="accent2"/>
                </a:solidFill>
              </a:rPr>
              <a:t>mesures en cas de confirmation d’un foyer</a:t>
            </a:r>
            <a:endParaRPr lang="fr-FR" sz="3200" dirty="0">
              <a:solidFill>
                <a:schemeClr val="accent2"/>
              </a:solidFill>
            </a:endParaRPr>
          </a:p>
        </p:txBody>
      </p:sp>
      <p:sp>
        <p:nvSpPr>
          <p:cNvPr id="3" name="Espace réservé du contenu 2">
            <a:extLst>
              <a:ext uri="{FF2B5EF4-FFF2-40B4-BE49-F238E27FC236}">
                <a16:creationId xmlns:a16="http://schemas.microsoft.com/office/drawing/2014/main" id="{EA8817D8-7E6F-4092-845D-0471500DF8FB}"/>
              </a:ext>
            </a:extLst>
          </p:cNvPr>
          <p:cNvSpPr>
            <a:spLocks noGrp="1"/>
          </p:cNvSpPr>
          <p:nvPr>
            <p:ph idx="1"/>
          </p:nvPr>
        </p:nvSpPr>
        <p:spPr>
          <a:xfrm>
            <a:off x="457200" y="1600201"/>
            <a:ext cx="8229600" cy="4756150"/>
          </a:xfrm>
        </p:spPr>
        <p:txBody>
          <a:bodyPr>
            <a:normAutofit fontScale="92500" lnSpcReduction="10000"/>
          </a:bodyPr>
          <a:lstStyle/>
          <a:p>
            <a:r>
              <a:rPr lang="fr-FR" sz="2400" dirty="0">
                <a:latin typeface="+mj-lt"/>
                <a:hlinkClick r:id="rId2"/>
              </a:rPr>
              <a:t>Instruction technique 2020-752</a:t>
            </a:r>
            <a:r>
              <a:rPr lang="fr-FR" sz="2400" dirty="0">
                <a:latin typeface="+mj-lt"/>
              </a:rPr>
              <a:t> gestion d'un cas d'influenza aviaire hautement pathogène (IAHP) dans la </a:t>
            </a:r>
            <a:r>
              <a:rPr lang="fr-FR" sz="2400" b="1" dirty="0">
                <a:latin typeface="+mj-lt"/>
              </a:rPr>
              <a:t>faune sauvage</a:t>
            </a:r>
          </a:p>
          <a:p>
            <a:endParaRPr lang="fr-FR" sz="2400" b="1" dirty="0">
              <a:latin typeface="+mj-lt"/>
            </a:endParaRPr>
          </a:p>
          <a:p>
            <a:r>
              <a:rPr lang="fr-FR" sz="2400" dirty="0">
                <a:hlinkClick r:id="rId3"/>
              </a:rPr>
              <a:t>Instruction technique 2021-128</a:t>
            </a:r>
            <a:r>
              <a:rPr lang="fr-FR" sz="2400" dirty="0"/>
              <a:t> Abattage sur ordre de l'administration - indemnisation - volet sanitaire</a:t>
            </a:r>
          </a:p>
          <a:p>
            <a:pPr lvl="1"/>
            <a:r>
              <a:rPr lang="fr-FR" sz="2000" dirty="0"/>
              <a:t>Modifiée par </a:t>
            </a:r>
            <a:r>
              <a:rPr lang="fr-FR" sz="2000" dirty="0">
                <a:hlinkClick r:id="rId4"/>
              </a:rPr>
              <a:t>l’instruction 2021-290</a:t>
            </a:r>
            <a:endParaRPr lang="fr-FR" sz="2000" dirty="0"/>
          </a:p>
          <a:p>
            <a:pPr lvl="2"/>
            <a:r>
              <a:rPr lang="fr-FR" sz="1600" dirty="0"/>
              <a:t>Complétée par l’i</a:t>
            </a:r>
            <a:r>
              <a:rPr lang="fr-FR" sz="1600" dirty="0">
                <a:hlinkClick r:id="rId5"/>
              </a:rPr>
              <a:t>nstruction technique 2021-648</a:t>
            </a:r>
            <a:r>
              <a:rPr lang="fr-FR" sz="1600" dirty="0"/>
              <a:t> – </a:t>
            </a:r>
            <a:r>
              <a:rPr lang="fr-FR" sz="1600" dirty="0">
                <a:hlinkClick r:id="rId6"/>
              </a:rPr>
              <a:t>instruction technique 2022-570</a:t>
            </a:r>
            <a:endParaRPr lang="fr-FR" sz="1600" dirty="0"/>
          </a:p>
          <a:p>
            <a:pPr marL="0" indent="0">
              <a:buNone/>
            </a:pPr>
            <a:endParaRPr lang="fr-FR" sz="2400" dirty="0"/>
          </a:p>
          <a:p>
            <a:r>
              <a:rPr lang="fr-FR" sz="2400" b="1" dirty="0">
                <a:hlinkClick r:id="rId7"/>
              </a:rPr>
              <a:t>Instruction technique 2021-148</a:t>
            </a:r>
            <a:r>
              <a:rPr lang="fr-FR" sz="2400" b="1" dirty="0"/>
              <a:t> Mesures applicables à la suite de la confirmation d’un foyer IAHP dans un établissement</a:t>
            </a:r>
          </a:p>
          <a:p>
            <a:pPr lvl="1"/>
            <a:r>
              <a:rPr lang="fr-FR" sz="2000" dirty="0"/>
              <a:t>Rectifiée par </a:t>
            </a:r>
            <a:r>
              <a:rPr lang="fr-FR" sz="2000" dirty="0">
                <a:hlinkClick r:id="rId8"/>
              </a:rPr>
              <a:t>Rectificatif du 08-08-2024</a:t>
            </a:r>
            <a:endParaRPr lang="fr-FR" sz="2000" dirty="0"/>
          </a:p>
          <a:p>
            <a:pPr lvl="1"/>
            <a:r>
              <a:rPr lang="fr-FR" sz="2000" dirty="0"/>
              <a:t>Modifiée par </a:t>
            </a:r>
            <a:r>
              <a:rPr lang="fr-FR" sz="2000" dirty="0">
                <a:hlinkClick r:id="rId9"/>
              </a:rPr>
              <a:t>l’instruction 2023-256 </a:t>
            </a:r>
            <a:r>
              <a:rPr lang="fr-FR" sz="2000" dirty="0">
                <a:sym typeface="Wingdings" panose="05000000000000000000" pitchFamily="2" charset="2"/>
              </a:rPr>
              <a:t> gestion des denrées alimentaires d’origine animale en zone règlementée suite à la confirmation d’un cas d’IAHP</a:t>
            </a:r>
          </a:p>
          <a:p>
            <a:pPr lvl="1"/>
            <a:endParaRPr lang="fr-FR" sz="2000" dirty="0"/>
          </a:p>
          <a:p>
            <a:pPr marL="0" indent="0">
              <a:buNone/>
            </a:pPr>
            <a:endParaRPr lang="fr-FR" sz="2500" dirty="0"/>
          </a:p>
          <a:p>
            <a:endParaRPr lang="fr-FR" dirty="0"/>
          </a:p>
        </p:txBody>
      </p:sp>
      <p:sp>
        <p:nvSpPr>
          <p:cNvPr id="4" name="Espace réservé de la date 3">
            <a:extLst>
              <a:ext uri="{FF2B5EF4-FFF2-40B4-BE49-F238E27FC236}">
                <a16:creationId xmlns:a16="http://schemas.microsoft.com/office/drawing/2014/main" id="{EF8CF357-D07C-44F3-9219-11BF3B8095A4}"/>
              </a:ext>
            </a:extLst>
          </p:cNvPr>
          <p:cNvSpPr>
            <a:spLocks noGrp="1"/>
          </p:cNvSpPr>
          <p:nvPr>
            <p:ph type="dt" sz="half" idx="10"/>
          </p:nvPr>
        </p:nvSpPr>
        <p:spPr/>
        <p:txBody>
          <a:bodyPr/>
          <a:lstStyle/>
          <a:p>
            <a:fld id="{69A46E42-79CC-4820-AE59-764894D0E97E}" type="datetime1">
              <a:rPr lang="fr-FR" smtClean="0"/>
              <a:t>13/11/2024</a:t>
            </a:fld>
            <a:endParaRPr lang="fr-FR"/>
          </a:p>
        </p:txBody>
      </p:sp>
      <p:sp>
        <p:nvSpPr>
          <p:cNvPr id="6" name="Espace réservé du numéro de diapositive 5">
            <a:extLst>
              <a:ext uri="{FF2B5EF4-FFF2-40B4-BE49-F238E27FC236}">
                <a16:creationId xmlns:a16="http://schemas.microsoft.com/office/drawing/2014/main" id="{3EBAF964-CF45-4382-BA05-D3249DD7B964}"/>
              </a:ext>
            </a:extLst>
          </p:cNvPr>
          <p:cNvSpPr>
            <a:spLocks noGrp="1"/>
          </p:cNvSpPr>
          <p:nvPr>
            <p:ph type="sldNum" sz="quarter" idx="12"/>
          </p:nvPr>
        </p:nvSpPr>
        <p:spPr/>
        <p:txBody>
          <a:bodyPr/>
          <a:lstStyle/>
          <a:p>
            <a:fld id="{440E64AE-7550-4E3C-81FE-B8D9F0F2EC08}" type="slidenum">
              <a:rPr lang="fr-FR" smtClean="0"/>
              <a:t>7</a:t>
            </a:fld>
            <a:endParaRPr lang="fr-FR"/>
          </a:p>
        </p:txBody>
      </p:sp>
    </p:spTree>
    <p:extLst>
      <p:ext uri="{BB962C8B-B14F-4D97-AF65-F5344CB8AC3E}">
        <p14:creationId xmlns:p14="http://schemas.microsoft.com/office/powerpoint/2010/main" val="3826730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0FEDE04-8266-356B-4A81-C237A991B6C3}"/>
              </a:ext>
            </a:extLst>
          </p:cNvPr>
          <p:cNvSpPr>
            <a:spLocks noGrp="1"/>
          </p:cNvSpPr>
          <p:nvPr>
            <p:ph idx="1"/>
          </p:nvPr>
        </p:nvSpPr>
        <p:spPr>
          <a:xfrm>
            <a:off x="107504" y="824814"/>
            <a:ext cx="8928992" cy="5700530"/>
          </a:xfrm>
        </p:spPr>
        <p:txBody>
          <a:bodyPr>
            <a:normAutofit/>
          </a:bodyPr>
          <a:lstStyle/>
          <a:p>
            <a:pPr marL="342900" lvl="0" indent="-342900">
              <a:buFont typeface="Calibri" panose="020F0502020204030204" pitchFamily="34" charset="0"/>
              <a:buChar char="-"/>
            </a:pPr>
            <a:r>
              <a:rPr lang="fr-FR" sz="1800" b="1" dirty="0">
                <a:effectLst/>
                <a:latin typeface="Calibri" panose="020F0502020204030204" pitchFamily="34" charset="0"/>
                <a:ea typeface="Times New Roman" panose="02020603050405020304" pitchFamily="18" charset="0"/>
                <a:hlinkClick r:id="rId2"/>
              </a:rPr>
              <a:t>Arrêté du 25 septembre 2023 </a:t>
            </a:r>
            <a:r>
              <a:rPr lang="fr-FR" sz="1800" dirty="0">
                <a:effectLst/>
                <a:latin typeface="Calibri" panose="020F0502020204030204" pitchFamily="34" charset="0"/>
                <a:ea typeface="Times New Roman" panose="02020603050405020304" pitchFamily="18" charset="0"/>
              </a:rPr>
              <a:t>abrogeant les anciens arrêtés relatifs aux mesures de prévention, de surveillance et de lutte vis-à-vis de l’IAHP</a:t>
            </a:r>
            <a:r>
              <a:rPr lang="fr-FR" sz="1800" dirty="0">
                <a:latin typeface="Calibri" panose="020F0502020204030204" pitchFamily="34" charset="0"/>
                <a:ea typeface="Times New Roman" panose="02020603050405020304" pitchFamily="18" charset="0"/>
              </a:rPr>
              <a:t>.</a:t>
            </a:r>
            <a:endParaRPr lang="fr-FR"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sz="1800" b="1" dirty="0">
                <a:effectLst/>
                <a:latin typeface="Calibri" panose="020F0502020204030204" pitchFamily="34" charset="0"/>
                <a:ea typeface="Times New Roman" panose="02020603050405020304" pitchFamily="18" charset="0"/>
                <a:hlinkClick r:id="rId3"/>
              </a:rPr>
              <a:t>Arrêté du 25 septembre 2023 </a:t>
            </a:r>
            <a:r>
              <a:rPr lang="fr-FR" sz="1800" dirty="0">
                <a:effectLst/>
                <a:latin typeface="Calibri" panose="020F0502020204030204" pitchFamily="34" charset="0"/>
                <a:ea typeface="Times New Roman" panose="02020603050405020304" pitchFamily="18" charset="0"/>
                <a:hlinkClick r:id="rId3"/>
              </a:rPr>
              <a:t> </a:t>
            </a:r>
            <a:endParaRPr lang="fr-FR" sz="18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800" dirty="0">
                <a:effectLst/>
                <a:latin typeface="Calibri" panose="020F0502020204030204" pitchFamily="34" charset="0"/>
                <a:ea typeface="Times New Roman" panose="02020603050405020304" pitchFamily="18" charset="0"/>
              </a:rPr>
              <a:t>Nouvelles conditions de mise à l’abri pour les volailles </a:t>
            </a:r>
            <a:endParaRPr lang="fr-FR" sz="1800" dirty="0">
              <a:latin typeface="Calibri" panose="020F0502020204030204" pitchFamily="34" charset="0"/>
              <a:ea typeface="Times New Roman" panose="02020603050405020304" pitchFamily="18" charset="0"/>
            </a:endParaRPr>
          </a:p>
          <a:p>
            <a:pPr marL="742950" lvl="1" indent="-285750">
              <a:buFont typeface="Courier New" panose="02070309020205020404" pitchFamily="49" charset="0"/>
              <a:buChar char="o"/>
            </a:pPr>
            <a:r>
              <a:rPr lang="fr-FR" sz="1800" b="1" dirty="0">
                <a:effectLst/>
                <a:latin typeface="Calibri" panose="020F0502020204030204" pitchFamily="34" charset="0"/>
                <a:ea typeface="Times New Roman" panose="02020603050405020304" pitchFamily="18" charset="0"/>
              </a:rPr>
              <a:t>Mise en place de la vaccination obligatoire pour les palmipèdes à partir du 1</a:t>
            </a:r>
            <a:r>
              <a:rPr lang="fr-FR" sz="1800" b="1" baseline="30000" dirty="0">
                <a:effectLst/>
                <a:latin typeface="Calibri" panose="020F0502020204030204" pitchFamily="34" charset="0"/>
                <a:ea typeface="Times New Roman" panose="02020603050405020304" pitchFamily="18" charset="0"/>
              </a:rPr>
              <a:t>er</a:t>
            </a:r>
            <a:r>
              <a:rPr lang="fr-FR" sz="1800" b="1" dirty="0">
                <a:effectLst/>
                <a:latin typeface="Calibri" panose="020F0502020204030204" pitchFamily="34" charset="0"/>
                <a:ea typeface="Times New Roman" panose="02020603050405020304" pitchFamily="18" charset="0"/>
              </a:rPr>
              <a:t> octobre et les conditions de surveillance.</a:t>
            </a:r>
            <a:endParaRPr lang="fr-FR" sz="1800" b="1"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sz="1800" b="1" dirty="0">
                <a:effectLst/>
                <a:latin typeface="Calibri" panose="020F0502020204030204" pitchFamily="34" charset="0"/>
                <a:ea typeface="Times New Roman" panose="02020603050405020304" pitchFamily="18" charset="0"/>
                <a:hlinkClick r:id="rId4"/>
              </a:rPr>
              <a:t>L’arrêté du 26 septembre 2023</a:t>
            </a:r>
            <a:r>
              <a:rPr lang="fr-FR" sz="1800" b="1" dirty="0">
                <a:effectLst/>
                <a:latin typeface="Calibri" panose="020F0502020204030204" pitchFamily="34" charset="0"/>
                <a:ea typeface="Times New Roman" panose="02020603050405020304" pitchFamily="18" charset="0"/>
              </a:rPr>
              <a:t> </a:t>
            </a:r>
            <a:r>
              <a:rPr lang="fr-FR" sz="1800" dirty="0">
                <a:effectLst/>
                <a:latin typeface="Calibri" panose="020F0502020204030204" pitchFamily="34" charset="0"/>
                <a:ea typeface="Times New Roman" panose="02020603050405020304" pitchFamily="18" charset="0"/>
              </a:rPr>
              <a:t>portant sur les mesures financières pour les actions réalisées par les vétérinaires dans le cadre de la lutte contre l’IAHP et la vaccination</a:t>
            </a:r>
            <a:r>
              <a:rPr lang="fr-FR" sz="1800" dirty="0">
                <a:latin typeface="Calibri" panose="020F0502020204030204" pitchFamily="34" charset="0"/>
                <a:ea typeface="Times New Roman" panose="02020603050405020304" pitchFamily="18" charset="0"/>
              </a:rPr>
              <a:t>.</a:t>
            </a:r>
            <a:endParaRPr lang="fr-FR" sz="1800" dirty="0">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sz="1800" b="1" dirty="0">
                <a:effectLst/>
                <a:latin typeface="Calibri" panose="020F0502020204030204" pitchFamily="34" charset="0"/>
                <a:ea typeface="Calibri" panose="020F0502020204030204" pitchFamily="34" charset="0"/>
                <a:hlinkClick r:id="rId5"/>
              </a:rPr>
              <a:t>Instruction technique 2023-615 </a:t>
            </a:r>
            <a:r>
              <a:rPr lang="fr-FR" sz="1800" dirty="0">
                <a:effectLst/>
                <a:latin typeface="Calibri" panose="020F0502020204030204" pitchFamily="34" charset="0"/>
                <a:ea typeface="Calibri" panose="020F0502020204030204" pitchFamily="34" charset="0"/>
              </a:rPr>
              <a:t>pour l'appui à la certification sanitaire des volailles vivantes et produits de volailles suite à la vaccination contre l’IAHP en France.</a:t>
            </a:r>
          </a:p>
          <a:p>
            <a:pPr marL="342900" lvl="0" indent="-342900">
              <a:buFont typeface="Calibri" panose="020F0502020204030204" pitchFamily="34" charset="0"/>
              <a:buChar char="-"/>
            </a:pPr>
            <a:r>
              <a:rPr lang="fr-FR" sz="1800" b="1" dirty="0">
                <a:effectLst/>
                <a:latin typeface="Calibri" panose="020F0502020204030204" pitchFamily="34" charset="0"/>
                <a:ea typeface="Calibri" panose="020F0502020204030204" pitchFamily="34" charset="0"/>
                <a:hlinkClick r:id="rId6"/>
              </a:rPr>
              <a:t>Instruction technique 2023-546 </a:t>
            </a:r>
            <a:r>
              <a:rPr lang="fr-FR" sz="1800" dirty="0">
                <a:effectLst/>
                <a:latin typeface="Calibri" panose="020F0502020204030204" pitchFamily="34" charset="0"/>
                <a:ea typeface="Calibri" panose="020F0502020204030204" pitchFamily="34" charset="0"/>
              </a:rPr>
              <a:t>Plan de vaccination officiel IAHP – campagne de vaccination des canards octobre 2024 </a:t>
            </a:r>
          </a:p>
          <a:p>
            <a:pPr lvl="2" indent="-342900">
              <a:buFont typeface="Calibri" panose="020F0502020204030204" pitchFamily="34" charset="0"/>
              <a:buChar char="-"/>
            </a:pPr>
            <a:r>
              <a:rPr lang="fr-FR" sz="1000" dirty="0">
                <a:latin typeface="Calibri" panose="020F0502020204030204" pitchFamily="34" charset="0"/>
                <a:ea typeface="Calibri" panose="020F0502020204030204" pitchFamily="34" charset="0"/>
              </a:rPr>
              <a:t>Campagne vaccination 2023 (</a:t>
            </a:r>
            <a:r>
              <a:rPr lang="fr-FR" sz="1000" dirty="0">
                <a:latin typeface="Calibri" panose="020F0502020204030204" pitchFamily="34" charset="0"/>
                <a:ea typeface="Calibri" panose="020F0502020204030204" pitchFamily="34" charset="0"/>
                <a:hlinkClick r:id="rId7"/>
              </a:rPr>
              <a:t>Instruction technique 2023-622</a:t>
            </a:r>
            <a:r>
              <a:rPr lang="fr-FR" sz="1000" dirty="0">
                <a:latin typeface="Calibri" panose="020F0502020204030204" pitchFamily="34" charset="0"/>
                <a:ea typeface="Calibri" panose="020F0502020204030204" pitchFamily="34" charset="0"/>
              </a:rPr>
              <a:t>)</a:t>
            </a:r>
            <a:endParaRPr lang="fr-FR" sz="1000" dirty="0">
              <a:effectLst/>
              <a:latin typeface="Calibri" panose="020F0502020204030204" pitchFamily="34" charset="0"/>
              <a:ea typeface="Calibri" panose="020F0502020204030204" pitchFamily="34" charset="0"/>
            </a:endParaRPr>
          </a:p>
          <a:p>
            <a:pPr lvl="1" indent="-342900">
              <a:buFont typeface="Calibri" panose="020F0502020204030204" pitchFamily="34" charset="0"/>
              <a:buChar char="-"/>
            </a:pPr>
            <a:r>
              <a:rPr lang="fr-FR" sz="1400" dirty="0">
                <a:latin typeface="Calibri" panose="020F0502020204030204" pitchFamily="34" charset="0"/>
                <a:ea typeface="Calibri" panose="020F0502020204030204" pitchFamily="34" charset="0"/>
              </a:rPr>
              <a:t>Nombreux rectificatifs</a:t>
            </a:r>
            <a:endParaRPr lang="fr-FR" sz="14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sz="1800" dirty="0"/>
              <a:t>Le plan de vaccination de la France : </a:t>
            </a:r>
            <a:r>
              <a:rPr lang="fr-FR" sz="1800" b="1" dirty="0">
                <a:hlinkClick r:id="rId8"/>
              </a:rPr>
              <a:t>Influenza aviaire : le plan de vaccination de la France | Ministère de l'Agriculture et de la Souveraineté alimentaire</a:t>
            </a:r>
            <a:r>
              <a:rPr lang="fr-FR" sz="1800" b="1" dirty="0"/>
              <a:t>.</a:t>
            </a:r>
          </a:p>
        </p:txBody>
      </p:sp>
      <p:sp>
        <p:nvSpPr>
          <p:cNvPr id="4" name="Espace réservé de la date 3">
            <a:extLst>
              <a:ext uri="{FF2B5EF4-FFF2-40B4-BE49-F238E27FC236}">
                <a16:creationId xmlns:a16="http://schemas.microsoft.com/office/drawing/2014/main" id="{C07384BF-CBF7-CD22-0BC0-17059DDA19D3}"/>
              </a:ext>
            </a:extLst>
          </p:cNvPr>
          <p:cNvSpPr>
            <a:spLocks noGrp="1"/>
          </p:cNvSpPr>
          <p:nvPr>
            <p:ph type="dt" sz="half" idx="10"/>
          </p:nvPr>
        </p:nvSpPr>
        <p:spPr/>
        <p:txBody>
          <a:bodyPr/>
          <a:lstStyle/>
          <a:p>
            <a:fld id="{69A46E42-79CC-4820-AE59-764894D0E97E}" type="datetime1">
              <a:rPr lang="fr-FR" smtClean="0"/>
              <a:t>13/11/2024</a:t>
            </a:fld>
            <a:endParaRPr lang="fr-FR"/>
          </a:p>
        </p:txBody>
      </p:sp>
      <p:sp>
        <p:nvSpPr>
          <p:cNvPr id="6" name="Espace réservé du numéro de diapositive 5">
            <a:extLst>
              <a:ext uri="{FF2B5EF4-FFF2-40B4-BE49-F238E27FC236}">
                <a16:creationId xmlns:a16="http://schemas.microsoft.com/office/drawing/2014/main" id="{006C42D0-A289-B983-9EC8-538D28B4720B}"/>
              </a:ext>
            </a:extLst>
          </p:cNvPr>
          <p:cNvSpPr>
            <a:spLocks noGrp="1"/>
          </p:cNvSpPr>
          <p:nvPr>
            <p:ph type="sldNum" sz="quarter" idx="12"/>
          </p:nvPr>
        </p:nvSpPr>
        <p:spPr/>
        <p:txBody>
          <a:bodyPr/>
          <a:lstStyle/>
          <a:p>
            <a:fld id="{440E64AE-7550-4E3C-81FE-B8D9F0F2EC08}" type="slidenum">
              <a:rPr lang="fr-FR" smtClean="0"/>
              <a:t>8</a:t>
            </a:fld>
            <a:endParaRPr lang="fr-FR"/>
          </a:p>
        </p:txBody>
      </p:sp>
      <p:sp>
        <p:nvSpPr>
          <p:cNvPr id="8" name="ZoneTexte 7">
            <a:extLst>
              <a:ext uri="{FF2B5EF4-FFF2-40B4-BE49-F238E27FC236}">
                <a16:creationId xmlns:a16="http://schemas.microsoft.com/office/drawing/2014/main" id="{B150E30F-4E99-AFE3-47AF-033E3088BE33}"/>
              </a:ext>
            </a:extLst>
          </p:cNvPr>
          <p:cNvSpPr txBox="1"/>
          <p:nvPr/>
        </p:nvSpPr>
        <p:spPr>
          <a:xfrm>
            <a:off x="971600" y="129973"/>
            <a:ext cx="7416824" cy="646331"/>
          </a:xfrm>
          <a:prstGeom prst="rect">
            <a:avLst/>
          </a:prstGeom>
          <a:noFill/>
        </p:spPr>
        <p:txBody>
          <a:bodyPr wrap="square" rtlCol="0">
            <a:spAutoFit/>
          </a:bodyPr>
          <a:lstStyle/>
          <a:p>
            <a:pPr marL="0" indent="0" algn="ctr">
              <a:buNone/>
            </a:pPr>
            <a:r>
              <a:rPr lang="fr-FR" sz="3600" dirty="0">
                <a:solidFill>
                  <a:schemeClr val="accent2"/>
                </a:solidFill>
                <a:latin typeface="Calibri" panose="020F0502020204030204" pitchFamily="34" charset="0"/>
                <a:ea typeface="Calibri" panose="020F0502020204030204" pitchFamily="34" charset="0"/>
              </a:rPr>
              <a:t>Liens utiles - </a:t>
            </a:r>
            <a:r>
              <a:rPr lang="fr-FR" sz="3600" b="1" dirty="0">
                <a:solidFill>
                  <a:schemeClr val="accent2"/>
                </a:solidFill>
                <a:latin typeface="Calibri" panose="020F0502020204030204" pitchFamily="34" charset="0"/>
                <a:ea typeface="Calibri" panose="020F0502020204030204" pitchFamily="34" charset="0"/>
              </a:rPr>
              <a:t>Vaccination</a:t>
            </a:r>
            <a:r>
              <a:rPr lang="fr-FR" b="1" dirty="0">
                <a:solidFill>
                  <a:schemeClr val="accent2"/>
                </a:solidFill>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305790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DA157-7CFA-3D07-356B-31535CEC4774}"/>
              </a:ext>
            </a:extLst>
          </p:cNvPr>
          <p:cNvSpPr>
            <a:spLocks noGrp="1"/>
          </p:cNvSpPr>
          <p:nvPr>
            <p:ph type="title"/>
          </p:nvPr>
        </p:nvSpPr>
        <p:spPr>
          <a:xfrm>
            <a:off x="481744" y="476672"/>
            <a:ext cx="7566012" cy="485652"/>
          </a:xfrm>
        </p:spPr>
        <p:txBody>
          <a:bodyPr>
            <a:normAutofit fontScale="90000"/>
          </a:bodyPr>
          <a:lstStyle/>
          <a:p>
            <a:r>
              <a:rPr lang="fr-FR" sz="4400" dirty="0">
                <a:solidFill>
                  <a:schemeClr val="accent2"/>
                </a:solidFill>
              </a:rPr>
              <a:t>Liens utiles </a:t>
            </a:r>
            <a:endParaRPr lang="fr-FR" dirty="0">
              <a:solidFill>
                <a:schemeClr val="accent2"/>
              </a:solidFill>
            </a:endParaRPr>
          </a:p>
        </p:txBody>
      </p:sp>
      <p:sp>
        <p:nvSpPr>
          <p:cNvPr id="3" name="Espace réservé du contenu 2">
            <a:extLst>
              <a:ext uri="{FF2B5EF4-FFF2-40B4-BE49-F238E27FC236}">
                <a16:creationId xmlns:a16="http://schemas.microsoft.com/office/drawing/2014/main" id="{8D4AADFE-07A8-4918-03BB-81DF72266BBF}"/>
              </a:ext>
            </a:extLst>
          </p:cNvPr>
          <p:cNvSpPr>
            <a:spLocks noGrp="1"/>
          </p:cNvSpPr>
          <p:nvPr>
            <p:ph idx="1"/>
          </p:nvPr>
        </p:nvSpPr>
        <p:spPr>
          <a:xfrm>
            <a:off x="282352" y="1248869"/>
            <a:ext cx="8579296" cy="5472607"/>
          </a:xfrm>
        </p:spPr>
        <p:txBody>
          <a:bodyPr>
            <a:normAutofit fontScale="55000" lnSpcReduction="20000"/>
          </a:bodyPr>
          <a:lstStyle/>
          <a:p>
            <a:r>
              <a:rPr lang="fr-FR" sz="4400" b="1" dirty="0">
                <a:solidFill>
                  <a:srgbClr val="FF0000"/>
                </a:solidFill>
              </a:rPr>
              <a:t>Gestion des denrées : </a:t>
            </a:r>
            <a:endParaRPr lang="fr-FR" sz="4400" b="1" dirty="0">
              <a:solidFill>
                <a:srgbClr val="FF0000"/>
              </a:solidFill>
              <a:hlinkClick r:id="rId2">
                <a:extLst>
                  <a:ext uri="{A12FA001-AC4F-418D-AE19-62706E023703}">
                    <ahyp:hlinkClr xmlns:ahyp="http://schemas.microsoft.com/office/drawing/2018/hyperlinkcolor" val="tx"/>
                  </a:ext>
                </a:extLst>
              </a:hlinkClick>
            </a:endParaRPr>
          </a:p>
          <a:p>
            <a:r>
              <a:rPr lang="fr-FR" dirty="0">
                <a:hlinkClick r:id="rId3"/>
              </a:rPr>
              <a:t>L’instruction technique 2023-256</a:t>
            </a:r>
            <a:r>
              <a:rPr lang="fr-FR" dirty="0"/>
              <a:t> Gestion des denrées alimentaires d'origine animale à la suite de la confirmation d’un cas d'influenza aviaire hautement pathogène</a:t>
            </a:r>
          </a:p>
          <a:p>
            <a:pPr marL="0" indent="0">
              <a:buNone/>
            </a:pPr>
            <a:endParaRPr lang="fr-FR" sz="2200" dirty="0"/>
          </a:p>
          <a:p>
            <a:pPr lvl="1"/>
            <a:r>
              <a:rPr lang="fr-FR" sz="2200" dirty="0"/>
              <a:t>ANNEXE I : Fiche : circuits de commercialisation et de distribution des viandes d'oiseaux détenus en cas de confirmation d'influenza aviaire hautement pathogène </a:t>
            </a:r>
          </a:p>
          <a:p>
            <a:pPr lvl="1"/>
            <a:r>
              <a:rPr lang="fr-FR" sz="2200" dirty="0"/>
              <a:t>ANNEXE III : Fiche : circuits de commercialisation et de distribution des viandes de petit gibier sauvage à plumes en cas de confirmation d'influenza aviaire hautement pathogène </a:t>
            </a:r>
          </a:p>
          <a:p>
            <a:pPr lvl="1"/>
            <a:r>
              <a:rPr lang="fr-FR" sz="2200" dirty="0"/>
              <a:t>ANNEXE IV : Fiche : marques spéciales </a:t>
            </a:r>
          </a:p>
          <a:p>
            <a:pPr lvl="1"/>
            <a:r>
              <a:rPr lang="fr-FR" sz="2200" dirty="0"/>
              <a:t>ANNEXE V : Fiche : mesures de fonctionnement et de biosécurité dans les établissements d'abattage </a:t>
            </a:r>
          </a:p>
          <a:p>
            <a:pPr lvl="1"/>
            <a:r>
              <a:rPr lang="fr-FR" sz="2200" dirty="0"/>
              <a:t>ANNEXE VI : Fiche :mesures de fonctionnement et de biosécurité dans les ateliers de découpe et de transformation </a:t>
            </a:r>
          </a:p>
          <a:p>
            <a:pPr lvl="1"/>
            <a:r>
              <a:rPr lang="fr-FR" sz="2200" dirty="0"/>
              <a:t>ANNEXE VII : Fiche : nettoyage et désinfection des établissements du secteur alimentaire </a:t>
            </a:r>
          </a:p>
          <a:p>
            <a:pPr lvl="1"/>
            <a:r>
              <a:rPr lang="fr-FR" sz="2200" dirty="0"/>
              <a:t>ANNEXE VIII : Fiche : nettoyage et désinfection des véhicules et caisses de transport </a:t>
            </a:r>
          </a:p>
          <a:p>
            <a:pPr lvl="1"/>
            <a:r>
              <a:rPr lang="fr-FR" sz="2200" dirty="0"/>
              <a:t>ANNEXE IX : Fiche : traitement d'atténuation pour l'IAHP </a:t>
            </a:r>
          </a:p>
          <a:p>
            <a:pPr lvl="1"/>
            <a:r>
              <a:rPr lang="fr-FR" sz="2200" dirty="0"/>
              <a:t>ANNEXE XII : Modèle de laissez-passer sanitaire </a:t>
            </a:r>
          </a:p>
          <a:p>
            <a:pPr lvl="1"/>
            <a:r>
              <a:rPr lang="fr-FR" sz="2200" dirty="0"/>
              <a:t>ANNEXE XIII : Fiche : certification </a:t>
            </a:r>
            <a:r>
              <a:rPr lang="fr-FR" sz="2200" dirty="0" err="1"/>
              <a:t>zoosanitaire</a:t>
            </a:r>
            <a:endParaRPr lang="fr-FR" sz="2200" dirty="0"/>
          </a:p>
          <a:p>
            <a:pPr lvl="1"/>
            <a:r>
              <a:rPr lang="fr-FR" sz="2200" dirty="0"/>
              <a:t>ANNEXE XIV : Modèles : formulaire de déclaration d’engagement des établissements du secteur </a:t>
            </a:r>
          </a:p>
          <a:p>
            <a:pPr lvl="1"/>
            <a:r>
              <a:rPr lang="fr-FR" sz="2200" dirty="0"/>
              <a:t>Alimentaire</a:t>
            </a:r>
          </a:p>
          <a:p>
            <a:pPr marL="457200" lvl="1" indent="0">
              <a:buNone/>
            </a:pPr>
            <a:endParaRPr lang="fr-FR" sz="2900" dirty="0"/>
          </a:p>
          <a:p>
            <a:pPr marL="342900" lvl="1" indent="-342900">
              <a:buFont typeface="Arial" panose="020B0604020202020204" pitchFamily="34" charset="0"/>
              <a:buChar char="•"/>
            </a:pPr>
            <a:r>
              <a:rPr lang="fr-FR" sz="4500" b="1" dirty="0">
                <a:solidFill>
                  <a:srgbClr val="FF0000"/>
                </a:solidFill>
              </a:rPr>
              <a:t>LSA : Fiche technique </a:t>
            </a:r>
          </a:p>
          <a:p>
            <a:pPr marL="0" lvl="1" indent="0">
              <a:buNone/>
            </a:pPr>
            <a:r>
              <a:rPr lang="fr-FR" sz="3200" dirty="0"/>
              <a:t>ANNEXE I : </a:t>
            </a:r>
            <a:r>
              <a:rPr lang="fr-FR" sz="3200" dirty="0">
                <a:hlinkClick r:id="rId4"/>
              </a:rPr>
              <a:t>Les grands principes de la LSA pour les établissements du secteur alimentaire suite à un cas d’IAHP</a:t>
            </a:r>
            <a:r>
              <a:rPr lang="fr-FR" sz="3200" dirty="0"/>
              <a:t> (</a:t>
            </a:r>
            <a:r>
              <a:rPr lang="fr-FR" sz="2000" dirty="0"/>
              <a:t>Mesures fixées par le règlement (UE) n°2020/687)</a:t>
            </a:r>
            <a:endParaRPr lang="fr-FR" sz="2000" b="1" dirty="0">
              <a:solidFill>
                <a:srgbClr val="FF0000"/>
              </a:solidFill>
            </a:endParaRPr>
          </a:p>
          <a:p>
            <a:pPr marL="342900" lvl="1" indent="-342900">
              <a:buFont typeface="Arial" panose="020B0604020202020204" pitchFamily="34" charset="0"/>
              <a:buChar char="•"/>
            </a:pPr>
            <a:endParaRPr lang="fr-FR" sz="4500" b="1" dirty="0">
              <a:solidFill>
                <a:srgbClr val="FF0000"/>
              </a:solidFill>
            </a:endParaRPr>
          </a:p>
          <a:p>
            <a:pPr marL="342900" lvl="1" indent="-342900">
              <a:buFont typeface="Arial" panose="020B0604020202020204" pitchFamily="34" charset="0"/>
              <a:buChar char="•"/>
            </a:pPr>
            <a:endParaRPr lang="fr-FR" sz="4500" b="1" dirty="0">
              <a:solidFill>
                <a:srgbClr val="FF0000"/>
              </a:solidFill>
            </a:endParaRPr>
          </a:p>
        </p:txBody>
      </p:sp>
      <p:sp>
        <p:nvSpPr>
          <p:cNvPr id="4" name="Espace réservé de la date 3">
            <a:extLst>
              <a:ext uri="{FF2B5EF4-FFF2-40B4-BE49-F238E27FC236}">
                <a16:creationId xmlns:a16="http://schemas.microsoft.com/office/drawing/2014/main" id="{85E56927-B6F7-B291-98CA-C5E04E785520}"/>
              </a:ext>
            </a:extLst>
          </p:cNvPr>
          <p:cNvSpPr>
            <a:spLocks noGrp="1"/>
          </p:cNvSpPr>
          <p:nvPr>
            <p:ph type="dt" sz="half" idx="10"/>
          </p:nvPr>
        </p:nvSpPr>
        <p:spPr/>
        <p:txBody>
          <a:bodyPr/>
          <a:lstStyle/>
          <a:p>
            <a:fld id="{69A46E42-79CC-4820-AE59-764894D0E97E}" type="datetime1">
              <a:rPr lang="fr-FR" smtClean="0"/>
              <a:t>13/11/2024</a:t>
            </a:fld>
            <a:endParaRPr lang="fr-FR"/>
          </a:p>
        </p:txBody>
      </p:sp>
      <p:sp>
        <p:nvSpPr>
          <p:cNvPr id="6" name="Espace réservé du numéro de diapositive 5">
            <a:extLst>
              <a:ext uri="{FF2B5EF4-FFF2-40B4-BE49-F238E27FC236}">
                <a16:creationId xmlns:a16="http://schemas.microsoft.com/office/drawing/2014/main" id="{C6BC72EF-29ED-32A8-840F-85DAE29219DA}"/>
              </a:ext>
            </a:extLst>
          </p:cNvPr>
          <p:cNvSpPr>
            <a:spLocks noGrp="1"/>
          </p:cNvSpPr>
          <p:nvPr>
            <p:ph type="sldNum" sz="quarter" idx="12"/>
          </p:nvPr>
        </p:nvSpPr>
        <p:spPr/>
        <p:txBody>
          <a:bodyPr/>
          <a:lstStyle/>
          <a:p>
            <a:fld id="{440E64AE-7550-4E3C-81FE-B8D9F0F2EC08}" type="slidenum">
              <a:rPr lang="fr-FR" smtClean="0"/>
              <a:t>9</a:t>
            </a:fld>
            <a:endParaRPr lang="fr-FR"/>
          </a:p>
        </p:txBody>
      </p:sp>
    </p:spTree>
    <p:extLst>
      <p:ext uri="{BB962C8B-B14F-4D97-AF65-F5344CB8AC3E}">
        <p14:creationId xmlns:p14="http://schemas.microsoft.com/office/powerpoint/2010/main" val="9247897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5013</TotalTime>
  <Words>2557</Words>
  <Application>Microsoft Office PowerPoint</Application>
  <PresentationFormat>Affichage à l'écran (4:3)</PresentationFormat>
  <Paragraphs>272</Paragraphs>
  <Slides>32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32</vt:i4>
      </vt:variant>
    </vt:vector>
  </HeadingPairs>
  <TitlesOfParts>
    <vt:vector size="38" baseType="lpstr">
      <vt:lpstr>Arial</vt:lpstr>
      <vt:lpstr>Calibri</vt:lpstr>
      <vt:lpstr>Courier New</vt:lpstr>
      <vt:lpstr>Times New Roman</vt:lpstr>
      <vt:lpstr>Wingdings</vt:lpstr>
      <vt:lpstr>Thème Office</vt:lpstr>
      <vt:lpstr>Synthèse Influenza Aviaire</vt:lpstr>
      <vt:lpstr>Généralités – virus IA</vt:lpstr>
      <vt:lpstr>La réglementation Influenza Aviaire – OIE et Europe</vt:lpstr>
      <vt:lpstr>La réglementation Influenza Aviaire – France (principaux Arrêtés)</vt:lpstr>
      <vt:lpstr>Liens utiles - mesures de biosécurité</vt:lpstr>
      <vt:lpstr>Liens utiles – surveillance de la situation IA</vt:lpstr>
      <vt:lpstr>Liens utiles - mesures en cas de confirmation d’un foyer</vt:lpstr>
      <vt:lpstr>Présentation PowerPoint</vt:lpstr>
      <vt:lpstr>Liens utiles </vt:lpstr>
      <vt:lpstr>Liens utiles</vt:lpstr>
      <vt:lpstr>Mesures de zonage IAHP (AM 25/09/23 + AM 29/09/2021 + IT 2021-148)</vt:lpstr>
      <vt:lpstr>Gestion d’une ZCT faune sauvage</vt:lpstr>
      <vt:lpstr>Mouvements d’oiseaux vers l’abattoir en fonction du zonage (sous dérogation)</vt:lpstr>
      <vt:lpstr>Mouvements d’oiseaux vers l’abattoir en fonction du zonage (sous dérogation)</vt:lpstr>
      <vt:lpstr>Mouvements d’oiseaux vers l’abattoir en fonction du zonage (sous dérogation)</vt:lpstr>
      <vt:lpstr>Gestion des abattages (ZP/ZS) – IT 2021-148</vt:lpstr>
      <vt:lpstr>Animaux issus de ZP : Gestion des viandes IT 2023-256</vt:lpstr>
      <vt:lpstr>Animaux issus de ZP : Gestion des viandes IT 2023-256</vt:lpstr>
      <vt:lpstr>Gestion des sous-produits issus d’abattoirs agréés CE - IT 2021-148 + Rectificatif du 08-08-2024 </vt:lpstr>
      <vt:lpstr>Levée des ZP et ZS</vt:lpstr>
      <vt:lpstr>Cas avéré en élevage - statut indemne et notification OIE</vt:lpstr>
      <vt:lpstr>Perte du statut indemne</vt:lpstr>
      <vt:lpstr>Conditions de recouvrement du statut indemne</vt:lpstr>
      <vt:lpstr>Commercialisation des viandes en France, UE et Pays-Tiers, après un cas en élevage</vt:lpstr>
      <vt:lpstr>Présentation PowerPoint</vt:lpstr>
      <vt:lpstr>Résumé des mesures de mises à l’abri en élevage – arrêté IAHP du 25/09/2023</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Synthèse Influenza Aviaire</dc:title>
  <dc:creator>Julie Mayot</dc:creator>
  <cp:lastModifiedBy>Amélie NAVARRO</cp:lastModifiedBy>
  <cp:revision>316</cp:revision>
  <dcterms:created xsi:type="dcterms:W3CDTF">2016-11-18T15:20:54Z</dcterms:created>
  <dcterms:modified xsi:type="dcterms:W3CDTF">2024-11-13T16:25:22Z</dcterms:modified>
</cp:coreProperties>
</file>